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9" r:id="rId3"/>
    <p:sldId id="257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7" r:id="rId21"/>
    <p:sldId id="319" r:id="rId22"/>
    <p:sldId id="318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15" r:id="rId36"/>
    <p:sldId id="316" r:id="rId3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44" autoAdjust="0"/>
    <p:restoredTop sz="94660"/>
  </p:normalViewPr>
  <p:slideViewPr>
    <p:cSldViewPr snapToGrid="0">
      <p:cViewPr>
        <p:scale>
          <a:sx n="117" d="100"/>
          <a:sy n="117" d="100"/>
        </p:scale>
        <p:origin x="14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452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/>
          <p:cNvSpPr/>
          <p:nvPr/>
        </p:nvSpPr>
        <p:spPr>
          <a:xfrm>
            <a:off x="6111577" y="8411344"/>
            <a:ext cx="606357" cy="606357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0" y="8420250"/>
            <a:ext cx="6111577" cy="5992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00">
              <a:solidFill>
                <a:schemeClr val="bg1"/>
              </a:solidFill>
            </a:endParaRPr>
          </a:p>
        </p:txBody>
      </p:sp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31350" y="171766"/>
            <a:ext cx="2840450" cy="28702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 sz="1100" dirty="0">
              <a:solidFill>
                <a:schemeClr val="tx2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171766" y="8556569"/>
            <a:ext cx="3103150" cy="334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r>
              <a:rPr lang="es-ES" sz="1100" b="1">
                <a:solidFill>
                  <a:schemeClr val="bg1"/>
                </a:solidFill>
              </a:rPr>
              <a:t>Título presentación</a:t>
            </a:r>
            <a:endParaRPr lang="es-PE" sz="1100" b="1" dirty="0">
              <a:solidFill>
                <a:schemeClr val="bg1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6186949" y="8586437"/>
            <a:ext cx="455613" cy="2561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F789F-4E57-4EB4-B173-0902426FB973}" type="slidenum">
              <a:rPr lang="es-PE" sz="1100" b="1" smtClean="0">
                <a:solidFill>
                  <a:schemeClr val="bg1"/>
                </a:solidFill>
              </a:rPr>
              <a:t>‹Nº›</a:t>
            </a:fld>
            <a:endParaRPr lang="es-PE" sz="1100" b="1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994" y="8567011"/>
            <a:ext cx="928477" cy="3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8792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5AABC-05F5-430A-88CC-C6FC5581FDDC}" type="datetimeFigureOut">
              <a:rPr lang="es-PE" smtClean="0"/>
              <a:t>24/08/22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PE"/>
              <a:t>Título presentación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7EB34-23DA-4019-A130-3FBCF97EE4E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3097434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21" y="5547936"/>
            <a:ext cx="2504546" cy="82640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25625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9" name="Elipse 8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  <p:sp>
        <p:nvSpPr>
          <p:cNvPr id="10" name="Rectángulo 9"/>
          <p:cNvSpPr/>
          <p:nvPr userDrawn="1"/>
        </p:nvSpPr>
        <p:spPr>
          <a:xfrm>
            <a:off x="237434" y="6004476"/>
            <a:ext cx="5680765" cy="347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Título de la presentación</a:t>
            </a:r>
            <a:endParaRPr lang="es-P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445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9" name="Elipse 8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3514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351473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  <p:sp>
        <p:nvSpPr>
          <p:cNvPr id="10" name="Rectángulo 9"/>
          <p:cNvSpPr/>
          <p:nvPr userDrawn="1"/>
        </p:nvSpPr>
        <p:spPr>
          <a:xfrm>
            <a:off x="237434" y="6004476"/>
            <a:ext cx="5680765" cy="347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Título de la presentación</a:t>
            </a:r>
            <a:endParaRPr lang="es-P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58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9" name="Elipse 8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 err="1"/>
              <a:t>Hol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1926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10" name="Elipse 9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  <p:sp>
        <p:nvSpPr>
          <p:cNvPr id="11" name="Rectángulo 10"/>
          <p:cNvSpPr/>
          <p:nvPr userDrawn="1"/>
        </p:nvSpPr>
        <p:spPr>
          <a:xfrm>
            <a:off x="237434" y="6004476"/>
            <a:ext cx="5680765" cy="347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Título de la presentación</a:t>
            </a:r>
            <a:endParaRPr lang="es-P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565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12" name="Elipse 11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6CB751A1-7311-0725-3903-2A05452E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64329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7" name="Imagen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8" name="Elipse 7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  <p:sp>
        <p:nvSpPr>
          <p:cNvPr id="9" name="Rectángulo 8"/>
          <p:cNvSpPr/>
          <p:nvPr userDrawn="1"/>
        </p:nvSpPr>
        <p:spPr>
          <a:xfrm>
            <a:off x="237434" y="6004476"/>
            <a:ext cx="5680765" cy="347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Título de la presentación</a:t>
            </a:r>
            <a:endParaRPr lang="es-PE" sz="1600" b="1" dirty="0">
              <a:solidFill>
                <a:schemeClr val="bg1"/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696DA15-9BFD-6C4A-51AF-F223CB68773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/>
              <a:t>Título de la presentación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13827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819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tr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84" y="2571381"/>
            <a:ext cx="4143972" cy="137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2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10" name="Elipse 9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0064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10" name="Elipse 9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5413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5516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  <p:sp>
        <p:nvSpPr>
          <p:cNvPr id="11" name="Rectángulo 10"/>
          <p:cNvSpPr/>
          <p:nvPr userDrawn="1"/>
        </p:nvSpPr>
        <p:spPr>
          <a:xfrm>
            <a:off x="237434" y="6004476"/>
            <a:ext cx="5680765" cy="347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Título de la presentación</a:t>
            </a:r>
            <a:endParaRPr lang="es-P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12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868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37435" y="6013034"/>
            <a:ext cx="607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de la presentación</a:t>
            </a:r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194770" y="6004476"/>
            <a:ext cx="624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fld id="{E3461D3F-B320-40F8-BD7C-A15AA2B274E6}" type="slidenum">
              <a:rPr lang="es-PE" smtClean="0"/>
              <a:pPr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0862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60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alyticsvidhya.com/blog/2020/02/4-types-of-distance-metrics-in-machine-learning/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502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10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Brute </a:t>
            </a:r>
            <a:r>
              <a:rPr lang="es-ES" dirty="0" err="1"/>
              <a:t>Force</a:t>
            </a:r>
            <a:endParaRPr lang="es-ES" dirty="0"/>
          </a:p>
        </p:txBody>
      </p:sp>
      <p:pic>
        <p:nvPicPr>
          <p:cNvPr id="54278" name="Picture 6" descr="Metro — joey enríquez">
            <a:extLst>
              <a:ext uri="{FF2B5EF4-FFF2-40B4-BE49-F238E27FC236}">
                <a16:creationId xmlns:a16="http://schemas.microsoft.com/office/drawing/2014/main" id="{CA280529-D5E1-794B-CDE4-BD9478E09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45" y="1641034"/>
            <a:ext cx="2611056" cy="261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A13CB7A-95EE-60D9-846B-448FC71B5CC7}"/>
              </a:ext>
            </a:extLst>
          </p:cNvPr>
          <p:cNvSpPr txBox="1"/>
          <p:nvPr/>
        </p:nvSpPr>
        <p:spPr>
          <a:xfrm>
            <a:off x="847913" y="4252090"/>
            <a:ext cx="2611056" cy="35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Brute Force algorithm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F1425EE-3E6D-2975-359D-BCBB84095B08}"/>
              </a:ext>
            </a:extLst>
          </p:cNvPr>
          <p:cNvSpPr txBox="1"/>
          <p:nvPr/>
        </p:nvSpPr>
        <p:spPr>
          <a:xfrm>
            <a:off x="3992302" y="1000502"/>
            <a:ext cx="7386509" cy="318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La aproximación más básica es, para un nuevo punto x’ y un valor k: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Para cada instancia x</a:t>
            </a:r>
            <a:r>
              <a:rPr lang="es-PE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 en el conjunto de entrenamiento: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	D[i]= distancia de x</a:t>
            </a:r>
            <a:r>
              <a:rPr lang="es-PE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 a x’</a:t>
            </a:r>
            <a:endParaRPr lang="es-PE" sz="1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Ordenar D ascendentemente.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Para los primeros k valores en D: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	Si el x</a:t>
            </a:r>
            <a:r>
              <a:rPr lang="es-PE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 correspondiente es de clase A:</a:t>
            </a: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Incrementar contador clase A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Si el x</a:t>
            </a:r>
            <a:r>
              <a:rPr lang="es-PE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 correspondiente es de clase B:</a:t>
            </a: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Incrementar contador clase B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Retornar la clase con mayor conteo.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6AC7582-815E-1C2B-2212-A2CD484C7501}"/>
              </a:ext>
            </a:extLst>
          </p:cNvPr>
          <p:cNvSpPr txBox="1"/>
          <p:nvPr/>
        </p:nvSpPr>
        <p:spPr>
          <a:xfrm>
            <a:off x="3992302" y="4427779"/>
            <a:ext cx="73865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conjuntos de datos pequeños, Brute Force es justificable; sin embargo, si hablamos de muchos datos (&gt;10000), KD o Ball Tree son mejores alternativas debido a su velocidad y eficiencia.</a:t>
            </a:r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24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11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KD </a:t>
            </a:r>
            <a:r>
              <a:rPr lang="es-ES" dirty="0" err="1"/>
              <a:t>Tree</a:t>
            </a:r>
            <a:endParaRPr lang="es-ES" dirty="0"/>
          </a:p>
        </p:txBody>
      </p:sp>
      <p:sp>
        <p:nvSpPr>
          <p:cNvPr id="3" name="Google Shape;479;p47">
            <a:extLst>
              <a:ext uri="{FF2B5EF4-FFF2-40B4-BE49-F238E27FC236}">
                <a16:creationId xmlns:a16="http://schemas.microsoft.com/office/drawing/2014/main" id="{8174F823-168C-135F-6DDD-273218EBA60D}"/>
              </a:ext>
            </a:extLst>
          </p:cNvPr>
          <p:cNvSpPr txBox="1">
            <a:spLocks/>
          </p:cNvSpPr>
          <p:nvPr/>
        </p:nvSpPr>
        <p:spPr>
          <a:xfrm>
            <a:off x="673139" y="1082307"/>
            <a:ext cx="5530891" cy="43577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s-PE" sz="1600" dirty="0"/>
              <a:t>Permite </a:t>
            </a:r>
            <a:r>
              <a:rPr lang="es-PE" sz="1600" b="1" dirty="0"/>
              <a:t>reducir el número de cálculos de distancia </a:t>
            </a:r>
            <a:r>
              <a:rPr lang="es-PE" sz="1600" dirty="0"/>
              <a:t>codificando de manera eficiente información sobre las distancias en la muestra.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s-PE" sz="1600"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s-PE" sz="1600" dirty="0"/>
              <a:t>La idea intuitiva es aprovechar que si un punto A es muy distante de un punto B. Entonces un punto C que es muy cercano a un punto B, también es muy distante de A.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s-PE" sz="1600"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s-PE" sz="1600" dirty="0"/>
              <a:t>Un árbol k dimensional es un árbol binario que </a:t>
            </a:r>
            <a:r>
              <a:rPr lang="es-PE" sz="1600" b="1" dirty="0"/>
              <a:t>particiona el espacio de parámetros respecto a los ejes de datos</a:t>
            </a:r>
            <a:r>
              <a:rPr lang="es-PE" sz="1600" dirty="0"/>
              <a:t>. Cada nodo es un punto de k dimensiones.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s-PE" sz="1600"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s-PE" sz="1600" dirty="0"/>
              <a:t>Para datos de baja dimensión, el algoritmo KD Tree podría ser la mejor solución (</a:t>
            </a:r>
            <a:r>
              <a:rPr lang="es-PE" sz="1600" b="1" dirty="0"/>
              <a:t>Se comporta bien para dimensiones menores a 20.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s-PE" sz="1600"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s-PE" sz="1600" dirty="0"/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1498F913-7E1B-908B-99F7-6C2DA50A9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030" y="621225"/>
            <a:ext cx="5815049" cy="29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4" name="Picture 4">
            <a:extLst>
              <a:ext uri="{FF2B5EF4-FFF2-40B4-BE49-F238E27FC236}">
                <a16:creationId xmlns:a16="http://schemas.microsoft.com/office/drawing/2014/main" id="{CF021AE6-ADE9-53A8-3A1F-CCC1C5F43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708" y="3607495"/>
            <a:ext cx="2752549" cy="207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C0536A7-D80D-71F7-F1C0-6772DE798E67}"/>
              </a:ext>
            </a:extLst>
          </p:cNvPr>
          <p:cNvCxnSpPr/>
          <p:nvPr/>
        </p:nvCxnSpPr>
        <p:spPr>
          <a:xfrm flipV="1">
            <a:off x="8843058" y="775504"/>
            <a:ext cx="0" cy="2326511"/>
          </a:xfrm>
          <a:prstGeom prst="line">
            <a:avLst/>
          </a:prstGeom>
          <a:ln w="95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7C6C7A0-27B7-06F1-6646-6C39446D2604}"/>
              </a:ext>
            </a:extLst>
          </p:cNvPr>
          <p:cNvCxnSpPr>
            <a:cxnSpLocks/>
          </p:cNvCxnSpPr>
          <p:nvPr/>
        </p:nvCxnSpPr>
        <p:spPr>
          <a:xfrm flipH="1">
            <a:off x="6692579" y="2201119"/>
            <a:ext cx="2150479" cy="0"/>
          </a:xfrm>
          <a:prstGeom prst="line">
            <a:avLst/>
          </a:prstGeom>
          <a:ln w="95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FC8AB2C0-9DBC-969C-63E6-439CB609D4AF}"/>
              </a:ext>
            </a:extLst>
          </p:cNvPr>
          <p:cNvCxnSpPr>
            <a:cxnSpLocks/>
          </p:cNvCxnSpPr>
          <p:nvPr/>
        </p:nvCxnSpPr>
        <p:spPr>
          <a:xfrm flipH="1">
            <a:off x="8819613" y="1716912"/>
            <a:ext cx="1465644" cy="0"/>
          </a:xfrm>
          <a:prstGeom prst="line">
            <a:avLst/>
          </a:prstGeom>
          <a:ln w="95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610342B-97B5-1E7D-820F-58EF5D1473C8}"/>
              </a:ext>
            </a:extLst>
          </p:cNvPr>
          <p:cNvCxnSpPr>
            <a:cxnSpLocks/>
          </p:cNvCxnSpPr>
          <p:nvPr/>
        </p:nvCxnSpPr>
        <p:spPr>
          <a:xfrm>
            <a:off x="7400685" y="2201119"/>
            <a:ext cx="0" cy="975167"/>
          </a:xfrm>
          <a:prstGeom prst="line">
            <a:avLst/>
          </a:prstGeom>
          <a:ln w="95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5E257DF-FD5A-C859-33BB-80E3CF462DEA}"/>
              </a:ext>
            </a:extLst>
          </p:cNvPr>
          <p:cNvCxnSpPr>
            <a:cxnSpLocks/>
          </p:cNvCxnSpPr>
          <p:nvPr/>
        </p:nvCxnSpPr>
        <p:spPr>
          <a:xfrm>
            <a:off x="8108669" y="775504"/>
            <a:ext cx="0" cy="1425615"/>
          </a:xfrm>
          <a:prstGeom prst="line">
            <a:avLst/>
          </a:prstGeom>
          <a:ln w="95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247DDD27-3DFE-C763-D836-67315E2DBA39}"/>
              </a:ext>
            </a:extLst>
          </p:cNvPr>
          <p:cNvCxnSpPr>
            <a:cxnSpLocks/>
          </p:cNvCxnSpPr>
          <p:nvPr/>
        </p:nvCxnSpPr>
        <p:spPr>
          <a:xfrm>
            <a:off x="9534284" y="775504"/>
            <a:ext cx="0" cy="941408"/>
          </a:xfrm>
          <a:prstGeom prst="line">
            <a:avLst/>
          </a:prstGeom>
          <a:ln w="95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BC037DF5-7399-703A-11C5-66D11D217922}"/>
              </a:ext>
            </a:extLst>
          </p:cNvPr>
          <p:cNvCxnSpPr>
            <a:cxnSpLocks/>
          </p:cNvCxnSpPr>
          <p:nvPr/>
        </p:nvCxnSpPr>
        <p:spPr>
          <a:xfrm>
            <a:off x="9860305" y="1716912"/>
            <a:ext cx="0" cy="1304080"/>
          </a:xfrm>
          <a:prstGeom prst="line">
            <a:avLst/>
          </a:prstGeom>
          <a:ln w="95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EB75023-D87E-5985-76E6-D5702352A200}"/>
              </a:ext>
            </a:extLst>
          </p:cNvPr>
          <p:cNvCxnSpPr>
            <a:cxnSpLocks/>
          </p:cNvCxnSpPr>
          <p:nvPr/>
        </p:nvCxnSpPr>
        <p:spPr>
          <a:xfrm>
            <a:off x="8843058" y="1015172"/>
            <a:ext cx="707984" cy="0"/>
          </a:xfrm>
          <a:prstGeom prst="line">
            <a:avLst/>
          </a:prstGeom>
          <a:ln w="95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B37760A4-2F84-3D65-DF2D-F67201B3E2F9}"/>
              </a:ext>
            </a:extLst>
          </p:cNvPr>
          <p:cNvCxnSpPr>
            <a:cxnSpLocks/>
          </p:cNvCxnSpPr>
          <p:nvPr/>
        </p:nvCxnSpPr>
        <p:spPr>
          <a:xfrm>
            <a:off x="9835773" y="2915350"/>
            <a:ext cx="338374" cy="0"/>
          </a:xfrm>
          <a:prstGeom prst="line">
            <a:avLst/>
          </a:prstGeom>
          <a:ln w="95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928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12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Ball </a:t>
            </a:r>
            <a:r>
              <a:rPr lang="es-ES" dirty="0" err="1"/>
              <a:t>Tree</a:t>
            </a:r>
            <a:endParaRPr lang="es-ES" dirty="0"/>
          </a:p>
        </p:txBody>
      </p:sp>
      <p:sp>
        <p:nvSpPr>
          <p:cNvPr id="2" name="Google Shape;498;p50">
            <a:extLst>
              <a:ext uri="{FF2B5EF4-FFF2-40B4-BE49-F238E27FC236}">
                <a16:creationId xmlns:a16="http://schemas.microsoft.com/office/drawing/2014/main" id="{1D8159E9-42DB-D997-6B30-EDD1B2C529DB}"/>
              </a:ext>
            </a:extLst>
          </p:cNvPr>
          <p:cNvSpPr txBox="1">
            <a:spLocks/>
          </p:cNvSpPr>
          <p:nvPr/>
        </p:nvSpPr>
        <p:spPr>
          <a:xfrm>
            <a:off x="348970" y="1145893"/>
            <a:ext cx="5403648" cy="39122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Ataca el problema de la alta dimensionalidad en los árboles k dimensionales.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Separa el espacio en híper-esferas anidadas definidas por un centroide C y un radio r. 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None/>
            </a:pPr>
            <a:r>
              <a:rPr lang="es-PE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Es posible tener una cota superior e inferior de la distancia a todos los nodos de la híper-esfera respecto a un nuevo punto en base a la distancia al centroide y </a:t>
            </a: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PE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radio de la híper-esfera.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A4B4619C-26A7-2675-9A79-268BB148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23" y="1307938"/>
            <a:ext cx="5982903" cy="349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020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13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KNN </a:t>
            </a:r>
            <a:r>
              <a:rPr lang="es-ES" dirty="0" err="1"/>
              <a:t>Regressor</a:t>
            </a:r>
            <a:endParaRPr lang="es-ES" dirty="0"/>
          </a:p>
        </p:txBody>
      </p:sp>
      <p:sp>
        <p:nvSpPr>
          <p:cNvPr id="3" name="Google Shape;397;p30">
            <a:extLst>
              <a:ext uri="{FF2B5EF4-FFF2-40B4-BE49-F238E27FC236}">
                <a16:creationId xmlns:a16="http://schemas.microsoft.com/office/drawing/2014/main" id="{ED8C8CC4-41A4-E3B4-BA39-66CE9E539B4A}"/>
              </a:ext>
            </a:extLst>
          </p:cNvPr>
          <p:cNvSpPr txBox="1"/>
          <p:nvPr/>
        </p:nvSpPr>
        <p:spPr>
          <a:xfrm>
            <a:off x="348970" y="1563292"/>
            <a:ext cx="513743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El valor de un punto es la </a:t>
            </a:r>
            <a:r>
              <a:rPr lang="es-MX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media del valor de sus k vecinos más cercanos.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s-MX" sz="16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La regresión puede ser calculada considerando los </a:t>
            </a:r>
            <a:r>
              <a:rPr lang="es-MX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vecinos dentro de un radio r</a:t>
            </a: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.</a:t>
            </a:r>
          </a:p>
          <a:p>
            <a:pPr lvl="0">
              <a:lnSpc>
                <a:spcPct val="115000"/>
              </a:lnSpc>
              <a:buClr>
                <a:srgbClr val="000000"/>
              </a:buClr>
              <a:buSzPts val="1800"/>
            </a:pPr>
            <a:endParaRPr lang="es-MX"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Es posible asignar un peso a cada valor en base a la distancia. </a:t>
            </a:r>
          </a:p>
          <a:p>
            <a:pPr lvl="0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Los puntos más cercanos tendrán mayor influencia en el resultado.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s-MX" sz="16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5" name="Google Shape;399;p30">
            <a:extLst>
              <a:ext uri="{FF2B5EF4-FFF2-40B4-BE49-F238E27FC236}">
                <a16:creationId xmlns:a16="http://schemas.microsoft.com/office/drawing/2014/main" id="{448C259C-2606-89A5-CEBA-C04F10647A6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30121" y="1088730"/>
            <a:ext cx="5463668" cy="3989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317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14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KNN - Resumen</a:t>
            </a:r>
          </a:p>
        </p:txBody>
      </p:sp>
      <p:sp>
        <p:nvSpPr>
          <p:cNvPr id="2" name="Google Shape;415;p32">
            <a:extLst>
              <a:ext uri="{FF2B5EF4-FFF2-40B4-BE49-F238E27FC236}">
                <a16:creationId xmlns:a16="http://schemas.microsoft.com/office/drawing/2014/main" id="{C08E2794-1AC1-450F-56E9-A8A928ACF9EA}"/>
              </a:ext>
            </a:extLst>
          </p:cNvPr>
          <p:cNvSpPr/>
          <p:nvPr/>
        </p:nvSpPr>
        <p:spPr>
          <a:xfrm>
            <a:off x="203915" y="1255253"/>
            <a:ext cx="6111494" cy="37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Ventajas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416;p32">
            <a:extLst>
              <a:ext uri="{FF2B5EF4-FFF2-40B4-BE49-F238E27FC236}">
                <a16:creationId xmlns:a16="http://schemas.microsoft.com/office/drawing/2014/main" id="{B1996132-B2FE-66BA-4529-9CD0F9C7592F}"/>
              </a:ext>
            </a:extLst>
          </p:cNvPr>
          <p:cNvSpPr txBox="1"/>
          <p:nvPr/>
        </p:nvSpPr>
        <p:spPr>
          <a:xfrm>
            <a:off x="692060" y="1853753"/>
            <a:ext cx="6111494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Simple, directo y bastante intuitivo.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No requiere asunciones sobre la data.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No tiene etapa de entrenamiento.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Permite trabajar con datos de distintos tipos.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7" name="Google Shape;417;p32">
            <a:extLst>
              <a:ext uri="{FF2B5EF4-FFF2-40B4-BE49-F238E27FC236}">
                <a16:creationId xmlns:a16="http://schemas.microsoft.com/office/drawing/2014/main" id="{EE64C310-F574-25A4-3A31-C1526352B2F0}"/>
              </a:ext>
            </a:extLst>
          </p:cNvPr>
          <p:cNvSpPr/>
          <p:nvPr/>
        </p:nvSpPr>
        <p:spPr>
          <a:xfrm>
            <a:off x="203915" y="3376043"/>
            <a:ext cx="6111494" cy="37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Desventajas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418;p32">
            <a:extLst>
              <a:ext uri="{FF2B5EF4-FFF2-40B4-BE49-F238E27FC236}">
                <a16:creationId xmlns:a16="http://schemas.microsoft.com/office/drawing/2014/main" id="{23BF4095-82C5-737C-7F73-D1334FF56189}"/>
              </a:ext>
            </a:extLst>
          </p:cNvPr>
          <p:cNvSpPr txBox="1"/>
          <p:nvPr/>
        </p:nvSpPr>
        <p:spPr>
          <a:xfrm>
            <a:off x="545930" y="3852847"/>
            <a:ext cx="5878019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No existe una regla para determinar el valor de k. Requiere experimentación.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Se ve fuertemente afectado por la alta dimensionalidad  y cantidad de muestras. (Cálculo de distancias)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Sensible a outliers.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Se ve afectado por clases desbalanceadas.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9" name="Google Shape;419;p32" descr="K-Nearest Neighbor. K-Nearest Neighbor is a classification… | by MsNobody |  Medium">
            <a:extLst>
              <a:ext uri="{FF2B5EF4-FFF2-40B4-BE49-F238E27FC236}">
                <a16:creationId xmlns:a16="http://schemas.microsoft.com/office/drawing/2014/main" id="{5A8FA980-ECD8-DD3F-4D4E-65734C4F2A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760" t="24533" r="43455" b="29282"/>
          <a:stretch/>
        </p:blipFill>
        <p:spPr>
          <a:xfrm>
            <a:off x="6642406" y="1630700"/>
            <a:ext cx="4552364" cy="3167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7608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15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Support</a:t>
            </a:r>
            <a:r>
              <a:rPr lang="es-ES" dirty="0"/>
              <a:t> Vector Machine</a:t>
            </a:r>
          </a:p>
        </p:txBody>
      </p:sp>
      <p:pic>
        <p:nvPicPr>
          <p:cNvPr id="3" name="Google Shape;129;p4" descr="SVM: Feature Selection and Kernels | LaptrinhX">
            <a:extLst>
              <a:ext uri="{FF2B5EF4-FFF2-40B4-BE49-F238E27FC236}">
                <a16:creationId xmlns:a16="http://schemas.microsoft.com/office/drawing/2014/main" id="{AF0DB958-04E8-2619-1078-83B454D14C3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49901"/>
          <a:stretch/>
        </p:blipFill>
        <p:spPr>
          <a:xfrm>
            <a:off x="1870604" y="1174183"/>
            <a:ext cx="3388914" cy="3474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0;p4" descr="SVM: Feature Selection and Kernels | LaptrinhX">
            <a:extLst>
              <a:ext uri="{FF2B5EF4-FFF2-40B4-BE49-F238E27FC236}">
                <a16:creationId xmlns:a16="http://schemas.microsoft.com/office/drawing/2014/main" id="{851F08DA-08D5-21B8-C1C6-B8DEE3AFD1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902"/>
          <a:stretch/>
        </p:blipFill>
        <p:spPr>
          <a:xfrm>
            <a:off x="6312568" y="1174182"/>
            <a:ext cx="3388914" cy="34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1;p4">
            <a:extLst>
              <a:ext uri="{FF2B5EF4-FFF2-40B4-BE49-F238E27FC236}">
                <a16:creationId xmlns:a16="http://schemas.microsoft.com/office/drawing/2014/main" id="{8575729A-303C-7144-CBD7-AA8543E21FF2}"/>
              </a:ext>
            </a:extLst>
          </p:cNvPr>
          <p:cNvSpPr txBox="1"/>
          <p:nvPr/>
        </p:nvSpPr>
        <p:spPr>
          <a:xfrm>
            <a:off x="1435768" y="4776106"/>
            <a:ext cx="48768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Si un set de datos es linealmente separable, podemos tener varias rectas (muchas) que separen la información.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1" name="Google Shape;132;p4">
            <a:extLst>
              <a:ext uri="{FF2B5EF4-FFF2-40B4-BE49-F238E27FC236}">
                <a16:creationId xmlns:a16="http://schemas.microsoft.com/office/drawing/2014/main" id="{45EBA61E-4A6F-0785-7825-3A7ABE6A15EB}"/>
              </a:ext>
            </a:extLst>
          </p:cNvPr>
          <p:cNvSpPr txBox="1"/>
          <p:nvPr/>
        </p:nvSpPr>
        <p:spPr>
          <a:xfrm>
            <a:off x="6631712" y="4763644"/>
            <a:ext cx="435277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Sin embargo, existirá una recta que </a:t>
            </a:r>
            <a:r>
              <a:rPr lang="es-MX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maximice el margen (separación)</a:t>
            </a: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entre la recta y los datos de entrenamiento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101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16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El mejor separador lineal</a:t>
            </a:r>
          </a:p>
        </p:txBody>
      </p:sp>
      <p:pic>
        <p:nvPicPr>
          <p:cNvPr id="2" name="Google Shape;140;p5">
            <a:extLst>
              <a:ext uri="{FF2B5EF4-FFF2-40B4-BE49-F238E27FC236}">
                <a16:creationId xmlns:a16="http://schemas.microsoft.com/office/drawing/2014/main" id="{7C2D5A56-0051-79DC-CF1A-DE988D503B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34908" y="2380987"/>
            <a:ext cx="6582171" cy="30442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8F25E3B6-3D45-7632-7984-71753FC6F1B9}"/>
              </a:ext>
            </a:extLst>
          </p:cNvPr>
          <p:cNvSpPr/>
          <p:nvPr/>
        </p:nvSpPr>
        <p:spPr>
          <a:xfrm>
            <a:off x="2634908" y="1114014"/>
            <a:ext cx="6922183" cy="72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un espacio 1 dimensional se tienen </a:t>
            </a: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observaciones</a:t>
            </a: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(instancias de entrenamiento) clasificadas en clases </a:t>
            </a:r>
            <a:r>
              <a:rPr lang="es-MX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s-MX" sz="1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s-MX" sz="1800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s-MX" sz="1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C5B9EF1B-3651-444B-4A41-B8FA45BF137C}"/>
              </a:ext>
            </a:extLst>
          </p:cNvPr>
          <p:cNvSpPr txBox="1"/>
          <p:nvPr/>
        </p:nvSpPr>
        <p:spPr>
          <a:xfrm>
            <a:off x="2850882" y="1866462"/>
            <a:ext cx="602812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¿Cuál es el separador más robusto? ¿Por qué?</a:t>
            </a:r>
            <a:endParaRPr sz="1600" b="1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8" name="Google Shape;143;p5">
            <a:extLst>
              <a:ext uri="{FF2B5EF4-FFF2-40B4-BE49-F238E27FC236}">
                <a16:creationId xmlns:a16="http://schemas.microsoft.com/office/drawing/2014/main" id="{762DA562-842E-D174-A8FA-64447C2C17CA}"/>
              </a:ext>
            </a:extLst>
          </p:cNvPr>
          <p:cNvSpPr txBox="1"/>
          <p:nvPr/>
        </p:nvSpPr>
        <p:spPr>
          <a:xfrm>
            <a:off x="2065290" y="2564293"/>
            <a:ext cx="433132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272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17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Margen de un separador lineal</a:t>
            </a:r>
          </a:p>
        </p:txBody>
      </p:sp>
      <p:sp>
        <p:nvSpPr>
          <p:cNvPr id="3" name="Google Shape;151;p6">
            <a:extLst>
              <a:ext uri="{FF2B5EF4-FFF2-40B4-BE49-F238E27FC236}">
                <a16:creationId xmlns:a16="http://schemas.microsoft.com/office/drawing/2014/main" id="{476B26B8-0955-D07B-E4D1-E9F41D5E0F39}"/>
              </a:ext>
            </a:extLst>
          </p:cNvPr>
          <p:cNvSpPr txBox="1"/>
          <p:nvPr/>
        </p:nvSpPr>
        <p:spPr>
          <a:xfrm>
            <a:off x="2398471" y="1100788"/>
            <a:ext cx="6612834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6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Se define el </a:t>
            </a:r>
            <a:r>
              <a:rPr lang="es-MX" sz="16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margen</a:t>
            </a:r>
            <a:r>
              <a:rPr lang="es-MX" sz="16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de una instancia de entrenamiento respecto a la frontera de decisión como la distancia de la instancia a la frontera. 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5" name="Google Shape;152;p6">
            <a:extLst>
              <a:ext uri="{FF2B5EF4-FFF2-40B4-BE49-F238E27FC236}">
                <a16:creationId xmlns:a16="http://schemas.microsoft.com/office/drawing/2014/main" id="{75E6A128-136E-8FC1-7EE4-8F886F311D0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98471" y="2767262"/>
            <a:ext cx="6729486" cy="279383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6">
            <a:extLst>
              <a:ext uri="{FF2B5EF4-FFF2-40B4-BE49-F238E27FC236}">
                <a16:creationId xmlns:a16="http://schemas.microsoft.com/office/drawing/2014/main" id="{B0D418F1-1E59-E5EC-0A31-1A50CE0B6685}"/>
              </a:ext>
            </a:extLst>
          </p:cNvPr>
          <p:cNvSpPr txBox="1"/>
          <p:nvPr/>
        </p:nvSpPr>
        <p:spPr>
          <a:xfrm>
            <a:off x="5215827" y="2002155"/>
            <a:ext cx="91377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Margen</a:t>
            </a:r>
            <a:endParaRPr sz="16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0" name="Google Shape;154;p6">
            <a:extLst>
              <a:ext uri="{FF2B5EF4-FFF2-40B4-BE49-F238E27FC236}">
                <a16:creationId xmlns:a16="http://schemas.microsoft.com/office/drawing/2014/main" id="{3BEBE11E-CD11-E67A-A17F-34366FD0C1A0}"/>
              </a:ext>
            </a:extLst>
          </p:cNvPr>
          <p:cNvSpPr/>
          <p:nvPr/>
        </p:nvSpPr>
        <p:spPr>
          <a:xfrm rot="-5400000">
            <a:off x="5564432" y="1541183"/>
            <a:ext cx="397565" cy="1974008"/>
          </a:xfrm>
          <a:prstGeom prst="righ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8573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18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Maximizar el margen</a:t>
            </a:r>
          </a:p>
        </p:txBody>
      </p:sp>
      <p:sp>
        <p:nvSpPr>
          <p:cNvPr id="2" name="Google Shape;162;p7">
            <a:extLst>
              <a:ext uri="{FF2B5EF4-FFF2-40B4-BE49-F238E27FC236}">
                <a16:creationId xmlns:a16="http://schemas.microsoft.com/office/drawing/2014/main" id="{9A94B9F2-ED78-DE80-3AD4-1288FB54BF19}"/>
              </a:ext>
            </a:extLst>
          </p:cNvPr>
          <p:cNvSpPr txBox="1"/>
          <p:nvPr/>
        </p:nvSpPr>
        <p:spPr>
          <a:xfrm>
            <a:off x="1626841" y="1391730"/>
            <a:ext cx="8938317" cy="14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La elección de</a:t>
            </a: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la mejor frontera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es un problema de optimización. Se busca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maximizar el menor margen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. (Maximum margin classification)</a:t>
            </a:r>
            <a:endParaRPr sz="16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Maximizar la menor distancia entre las instancias de entrenamient</a:t>
            </a: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 y la frontera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seleccionad</a:t>
            </a: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.</a:t>
            </a:r>
            <a:endParaRPr sz="16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6" name="Google Shape;163;p7">
            <a:extLst>
              <a:ext uri="{FF2B5EF4-FFF2-40B4-BE49-F238E27FC236}">
                <a16:creationId xmlns:a16="http://schemas.microsoft.com/office/drawing/2014/main" id="{F8F2D65F-A868-9F0F-26B8-8848FB30515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2254" y="3297924"/>
            <a:ext cx="9371151" cy="21606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1313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19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Hard</a:t>
            </a:r>
            <a:r>
              <a:rPr lang="es-ES" dirty="0"/>
              <a:t> </a:t>
            </a:r>
            <a:r>
              <a:rPr lang="es-ES" dirty="0" err="1"/>
              <a:t>Margin</a:t>
            </a:r>
            <a:r>
              <a:rPr lang="es-ES" dirty="0"/>
              <a:t> vs </a:t>
            </a:r>
            <a:r>
              <a:rPr lang="es-ES" dirty="0" err="1"/>
              <a:t>Soft</a:t>
            </a:r>
            <a:r>
              <a:rPr lang="es-ES" dirty="0"/>
              <a:t> </a:t>
            </a:r>
            <a:r>
              <a:rPr lang="es-ES" dirty="0" err="1"/>
              <a:t>Margin</a:t>
            </a:r>
            <a:endParaRPr lang="es-ES" dirty="0"/>
          </a:p>
        </p:txBody>
      </p:sp>
      <p:sp>
        <p:nvSpPr>
          <p:cNvPr id="3" name="Google Shape;171;p8">
            <a:extLst>
              <a:ext uri="{FF2B5EF4-FFF2-40B4-BE49-F238E27FC236}">
                <a16:creationId xmlns:a16="http://schemas.microsoft.com/office/drawing/2014/main" id="{BC383854-84C1-A6DF-CC16-BB6CA9FE717A}"/>
              </a:ext>
            </a:extLst>
          </p:cNvPr>
          <p:cNvSpPr txBox="1"/>
          <p:nvPr/>
        </p:nvSpPr>
        <p:spPr>
          <a:xfrm>
            <a:off x="252499" y="1791514"/>
            <a:ext cx="4846648" cy="58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¿Qué pasa si tenemos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outliers?</a:t>
            </a:r>
            <a:endParaRPr sz="16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5" name="Google Shape;172;p8">
            <a:extLst>
              <a:ext uri="{FF2B5EF4-FFF2-40B4-BE49-F238E27FC236}">
                <a16:creationId xmlns:a16="http://schemas.microsoft.com/office/drawing/2014/main" id="{7A6ECA00-6557-0893-1ACB-69D4F6B3F79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822" y="2433859"/>
            <a:ext cx="5046179" cy="79939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3;p8">
            <a:extLst>
              <a:ext uri="{FF2B5EF4-FFF2-40B4-BE49-F238E27FC236}">
                <a16:creationId xmlns:a16="http://schemas.microsoft.com/office/drawing/2014/main" id="{5DA8A0B1-09A4-5DC6-4C65-36426E894ADB}"/>
              </a:ext>
            </a:extLst>
          </p:cNvPr>
          <p:cNvSpPr txBox="1"/>
          <p:nvPr/>
        </p:nvSpPr>
        <p:spPr>
          <a:xfrm>
            <a:off x="99955" y="3827814"/>
            <a:ext cx="5249881" cy="58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¿Es esta una buena frontera de decisión?</a:t>
            </a:r>
            <a:endParaRPr sz="16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8" name="Google Shape;174;p8">
            <a:extLst>
              <a:ext uri="{FF2B5EF4-FFF2-40B4-BE49-F238E27FC236}">
                <a16:creationId xmlns:a16="http://schemas.microsoft.com/office/drawing/2014/main" id="{7075D450-9755-8175-8A8A-BF65B3507C3C}"/>
              </a:ext>
            </a:extLst>
          </p:cNvPr>
          <p:cNvSpPr/>
          <p:nvPr/>
        </p:nvSpPr>
        <p:spPr>
          <a:xfrm>
            <a:off x="5600525" y="1195009"/>
            <a:ext cx="6307076" cy="29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El objetivo de optimización utilizado, conocido como </a:t>
            </a:r>
            <a:r>
              <a:rPr lang="es-MX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hard margin</a:t>
            </a: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tiene mucha </a:t>
            </a:r>
            <a:r>
              <a:rPr lang="es-MX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sensibilidad frente a valores atípicos</a:t>
            </a: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. Esto puede llevar a una clasificación errónea de nuevas observaciones.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Es necesario </a:t>
            </a:r>
            <a:r>
              <a:rPr lang="es-MX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relajar el objetivo de la optimización</a:t>
            </a: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s-MX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para que permita que</a:t>
            </a: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s-MX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algunas instancias se clasifiquen de manera incorrecta</a:t>
            </a: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para mantener una frontera de decisión que permita generalizar mejor.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Esta aproximación se conoce como </a:t>
            </a:r>
            <a:r>
              <a:rPr lang="es-MX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soft margin</a:t>
            </a: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oogle Shape;175;p8">
            <a:extLst>
              <a:ext uri="{FF2B5EF4-FFF2-40B4-BE49-F238E27FC236}">
                <a16:creationId xmlns:a16="http://schemas.microsoft.com/office/drawing/2014/main" id="{D7AF8C8D-08CE-DD40-BE8C-0D2BE683C1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3823" y="4743414"/>
            <a:ext cx="5634650" cy="535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596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Curso: Big Data </a:t>
            </a:r>
            <a:r>
              <a:rPr lang="es-ES" dirty="0" err="1"/>
              <a:t>Analytics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Tema 05: KNN, SVM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87582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20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Función de Costo - SVM</a:t>
            </a:r>
          </a:p>
        </p:txBody>
      </p:sp>
      <p:pic>
        <p:nvPicPr>
          <p:cNvPr id="2" name="Google Shape;183;p9">
            <a:extLst>
              <a:ext uri="{FF2B5EF4-FFF2-40B4-BE49-F238E27FC236}">
                <a16:creationId xmlns:a16="http://schemas.microsoft.com/office/drawing/2014/main" id="{94E43084-74C1-44F3-1FEA-8F07D95DC1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8685" r="48616"/>
          <a:stretch/>
        </p:blipFill>
        <p:spPr>
          <a:xfrm>
            <a:off x="6096000" y="1462379"/>
            <a:ext cx="3840664" cy="33725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;p9">
            <a:extLst>
              <a:ext uri="{FF2B5EF4-FFF2-40B4-BE49-F238E27FC236}">
                <a16:creationId xmlns:a16="http://schemas.microsoft.com/office/drawing/2014/main" id="{A6BA0C04-4360-0A3C-2395-77D253704236}"/>
              </a:ext>
            </a:extLst>
          </p:cNvPr>
          <p:cNvSpPr txBox="1"/>
          <p:nvPr/>
        </p:nvSpPr>
        <p:spPr>
          <a:xfrm>
            <a:off x="348970" y="1616758"/>
            <a:ext cx="5196807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Debemos encontrar el hiperplano que </a:t>
            </a:r>
            <a:r>
              <a:rPr lang="es-MX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maximiza el margen</a:t>
            </a: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entre la clase positiva y negativa pero además </a:t>
            </a:r>
            <a:r>
              <a:rPr lang="es-MX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no permite que existan instancias dentro del margen</a:t>
            </a:r>
            <a:endParaRPr sz="1600" b="1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D86DDC18-7DB0-1E64-DA94-E3CB9AF00901}"/>
                  </a:ext>
                </a:extLst>
              </p:cNvPr>
              <p:cNvSpPr txBox="1"/>
              <p:nvPr/>
            </p:nvSpPr>
            <p:spPr>
              <a:xfrm>
                <a:off x="381327" y="3616415"/>
                <a:ext cx="51644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𝐹𝑢𝑛𝑐𝑖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𝐶𝑜𝑠𝑡𝑜</m:t>
                      </m:r>
                      <m:r>
                        <a:rPr lang="es-P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𝑅𝑒𝑔𝑢𝑙𝑎𝑡𝑖𝑧𝑎𝑡𝑖𝑜𝑛</m:t>
                      </m:r>
                    </m:oMath>
                  </m:oMathPara>
                </a14:m>
                <a:endParaRPr lang="es-PE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D86DDC18-7DB0-1E64-DA94-E3CB9AF00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27" y="3616415"/>
                <a:ext cx="5164450" cy="276999"/>
              </a:xfrm>
              <a:prstGeom prst="rect">
                <a:avLst/>
              </a:prstGeom>
              <a:blipFill>
                <a:blip r:embed="rId3"/>
                <a:stretch>
                  <a:fillRect b="-3913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510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21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Función de Costo – Regularización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5B624E5-8C4E-5777-75A7-4C292335F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12" y="1051060"/>
            <a:ext cx="6423561" cy="408966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E398FD1-9B8B-4DBB-40A3-203533821653}"/>
              </a:ext>
            </a:extLst>
          </p:cNvPr>
          <p:cNvSpPr txBox="1"/>
          <p:nvPr/>
        </p:nvSpPr>
        <p:spPr>
          <a:xfrm>
            <a:off x="6288974" y="1038916"/>
            <a:ext cx="5701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/>
              <a:t>Decision Boundary </a:t>
            </a:r>
            <a:r>
              <a:rPr lang="es-PE" sz="1600" dirty="0"/>
              <a:t>corresponde a los puntos que cumplen: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A7C611F-FAA6-A0B4-2A2A-F529FE1B5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34" b="24624"/>
          <a:stretch/>
        </p:blipFill>
        <p:spPr>
          <a:xfrm>
            <a:off x="6692422" y="1393767"/>
            <a:ext cx="2082800" cy="37838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1DB3F4A-DD0E-CE8B-FBAA-144E350B36B8}"/>
              </a:ext>
            </a:extLst>
          </p:cNvPr>
          <p:cNvSpPr txBox="1"/>
          <p:nvPr/>
        </p:nvSpPr>
        <p:spPr>
          <a:xfrm>
            <a:off x="6288974" y="1948858"/>
            <a:ext cx="5616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/>
              <a:t>Margin Boundary </a:t>
            </a:r>
            <a:r>
              <a:rPr lang="es-PE" sz="1600" dirty="0"/>
              <a:t>corresponde a los puntos que cumplen: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5E8DB90-BD2B-8F59-0E49-D77091BF10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235" b="20932"/>
          <a:stretch/>
        </p:blipFill>
        <p:spPr>
          <a:xfrm>
            <a:off x="6822905" y="2287412"/>
            <a:ext cx="2082800" cy="4093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BFA6A24-988D-5616-5E09-B35F6C2E6004}"/>
              </a:ext>
            </a:extLst>
          </p:cNvPr>
          <p:cNvSpPr txBox="1"/>
          <p:nvPr/>
        </p:nvSpPr>
        <p:spPr>
          <a:xfrm>
            <a:off x="6308492" y="2902077"/>
            <a:ext cx="5510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/>
              <a:t>La distancia entre el decision bounday y el margen boundary (ancho del margen) es: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69D5C21-377C-BB92-4B96-027ECDE34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3375" y="3517212"/>
            <a:ext cx="723900" cy="889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2669ABE-8596-F1A8-678B-CBD70561F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161" y="3542791"/>
            <a:ext cx="1409700" cy="8255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5F17874-87DB-4BBC-7170-6873F43E41A8}"/>
              </a:ext>
            </a:extLst>
          </p:cNvPr>
          <p:cNvSpPr txBox="1"/>
          <p:nvPr/>
        </p:nvSpPr>
        <p:spPr>
          <a:xfrm>
            <a:off x="8465725" y="3733243"/>
            <a:ext cx="1348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dirty="0"/>
              <a:t>Entonces:</a:t>
            </a:r>
            <a:endParaRPr lang="es-PE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7B1ECDF-5EBC-AFC4-D50E-BD1A7D179161}"/>
              </a:ext>
            </a:extLst>
          </p:cNvPr>
          <p:cNvSpPr txBox="1"/>
          <p:nvPr/>
        </p:nvSpPr>
        <p:spPr>
          <a:xfrm>
            <a:off x="6096000" y="4571131"/>
            <a:ext cx="5510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/>
              <a:t>Objetivo es </a:t>
            </a:r>
            <a:r>
              <a:rPr lang="es-PE" sz="1600" b="1" dirty="0"/>
              <a:t>maximizar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DD751A-D171-6988-CAD9-5A7B48EE9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6" y="4348966"/>
            <a:ext cx="723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78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22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Función de Costo – </a:t>
            </a:r>
            <a:r>
              <a:rPr lang="es-ES" dirty="0" err="1"/>
              <a:t>Hinge</a:t>
            </a:r>
            <a:r>
              <a:rPr lang="es-ES" dirty="0"/>
              <a:t> </a:t>
            </a:r>
            <a:r>
              <a:rPr lang="es-ES" dirty="0" err="1"/>
              <a:t>Loss</a:t>
            </a:r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07E3C1B-5218-B4F4-D7A3-52A35B807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64" y="1117600"/>
            <a:ext cx="8121771" cy="44321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C8AE099B-1251-0911-1A52-91979FA271AD}"/>
                  </a:ext>
                </a:extLst>
              </p:cNvPr>
              <p:cNvSpPr txBox="1"/>
              <p:nvPr/>
            </p:nvSpPr>
            <p:spPr>
              <a:xfrm>
                <a:off x="5042602" y="1555364"/>
                <a:ext cx="18685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0               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s-ES" b="0" dirty="0"/>
                  <a:t> </a:t>
                </a:r>
              </a:p>
            </p:txBody>
          </p:sp>
        </mc:Choice>
        <mc:Fallback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C8AE099B-1251-0911-1A52-91979FA27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602" y="1555364"/>
                <a:ext cx="1868588" cy="276999"/>
              </a:xfrm>
              <a:prstGeom prst="rect">
                <a:avLst/>
              </a:prstGeom>
              <a:blipFill>
                <a:blip r:embed="rId3"/>
                <a:stretch>
                  <a:fillRect l="-4027" t="-4348" b="-3913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F6FD54D2-53F5-08F3-59AC-6EC6C44348E5}"/>
                  </a:ext>
                </a:extLst>
              </p:cNvPr>
              <p:cNvSpPr txBox="1"/>
              <p:nvPr/>
            </p:nvSpPr>
            <p:spPr>
              <a:xfrm>
                <a:off x="5042601" y="1889800"/>
                <a:ext cx="19014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s-ES" b="0" dirty="0"/>
                  <a:t> </a:t>
                </a:r>
              </a:p>
            </p:txBody>
          </p:sp>
        </mc:Choice>
        <mc:Fallback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F6FD54D2-53F5-08F3-59AC-6EC6C4434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601" y="1889800"/>
                <a:ext cx="1901418" cy="276999"/>
              </a:xfrm>
              <a:prstGeom prst="rect">
                <a:avLst/>
              </a:prstGeom>
              <a:blipFill>
                <a:blip r:embed="rId4"/>
                <a:stretch>
                  <a:fillRect l="-3974" t="-4348" b="-3913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brir llave 19">
            <a:extLst>
              <a:ext uri="{FF2B5EF4-FFF2-40B4-BE49-F238E27FC236}">
                <a16:creationId xmlns:a16="http://schemas.microsoft.com/office/drawing/2014/main" id="{47D02E0C-CDB0-51BD-2F19-0BB1937FDEA3}"/>
              </a:ext>
            </a:extLst>
          </p:cNvPr>
          <p:cNvSpPr/>
          <p:nvPr/>
        </p:nvSpPr>
        <p:spPr>
          <a:xfrm>
            <a:off x="4471640" y="1457066"/>
            <a:ext cx="334536" cy="7505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1A45EFB-D163-4734-9BBD-759814AE1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2019" y="2889172"/>
            <a:ext cx="723900" cy="889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6C8E0263-B638-D054-B91F-2E553D8837D5}"/>
                  </a:ext>
                </a:extLst>
              </p:cNvPr>
              <p:cNvSpPr txBox="1"/>
              <p:nvPr/>
            </p:nvSpPr>
            <p:spPr>
              <a:xfrm>
                <a:off x="2045274" y="3191157"/>
                <a:ext cx="51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s-ES" b="0" dirty="0"/>
              </a:p>
            </p:txBody>
          </p:sp>
        </mc:Choice>
        <mc:Fallback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6C8E0263-B638-D054-B91F-2E553D883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274" y="3191157"/>
                <a:ext cx="516745" cy="276999"/>
              </a:xfrm>
              <a:prstGeom prst="rect">
                <a:avLst/>
              </a:prstGeom>
              <a:blipFill>
                <a:blip r:embed="rId6"/>
                <a:stretch>
                  <a:fillRect l="-7317" r="-4878" b="-434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uadroTexto 24">
            <a:extLst>
              <a:ext uri="{FF2B5EF4-FFF2-40B4-BE49-F238E27FC236}">
                <a16:creationId xmlns:a16="http://schemas.microsoft.com/office/drawing/2014/main" id="{A2FD7053-2AAC-E1D1-E9CC-6F9F158B2E66}"/>
              </a:ext>
            </a:extLst>
          </p:cNvPr>
          <p:cNvSpPr txBox="1"/>
          <p:nvPr/>
        </p:nvSpPr>
        <p:spPr>
          <a:xfrm>
            <a:off x="7926806" y="1232198"/>
            <a:ext cx="34689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dirty="0"/>
              <a:t>Penaliza aquellos elementos que se encuentran dentro del margen o están mal clasificados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C6A449A-5C64-ACDF-0139-AE3800C95409}"/>
              </a:ext>
            </a:extLst>
          </p:cNvPr>
          <p:cNvSpPr txBox="1"/>
          <p:nvPr/>
        </p:nvSpPr>
        <p:spPr>
          <a:xfrm>
            <a:off x="7926806" y="2775658"/>
            <a:ext cx="34689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dirty="0"/>
              <a:t>Busca que el borde sea el más amplio posible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7F1D477-B1C6-6A3A-EFEC-30E1AB5697B1}"/>
              </a:ext>
            </a:extLst>
          </p:cNvPr>
          <p:cNvSpPr txBox="1"/>
          <p:nvPr/>
        </p:nvSpPr>
        <p:spPr>
          <a:xfrm>
            <a:off x="7926806" y="4273277"/>
            <a:ext cx="34689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dirty="0"/>
              <a:t>Parámetro de regularización</a:t>
            </a:r>
          </a:p>
        </p:txBody>
      </p:sp>
    </p:spTree>
    <p:extLst>
      <p:ext uri="{BB962C8B-B14F-4D97-AF65-F5344CB8AC3E}">
        <p14:creationId xmlns:p14="http://schemas.microsoft.com/office/powerpoint/2010/main" val="338878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188A63C-0BCC-39DB-BEEE-28A52A34F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68" y="931837"/>
            <a:ext cx="5436843" cy="4727464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23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Función de Costo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5145B0-EFAF-0332-CDAB-08667E8F8460}"/>
              </a:ext>
            </a:extLst>
          </p:cNvPr>
          <p:cNvSpPr txBox="1"/>
          <p:nvPr/>
        </p:nvSpPr>
        <p:spPr>
          <a:xfrm>
            <a:off x="7805057" y="1808806"/>
            <a:ext cx="32766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𝜆 </a:t>
            </a:r>
            <a:r>
              <a:rPr lang="es-PE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controla el número y severidad de las violaciones del margen (y del hiperplano) que se toleran en el proceso de ajuste</a:t>
            </a:r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017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24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Regularización – Permitir el error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6BB3EC-E97B-C491-A32C-C957495AF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24" b="3268"/>
          <a:stretch/>
        </p:blipFill>
        <p:spPr>
          <a:xfrm>
            <a:off x="575994" y="1811365"/>
            <a:ext cx="3121682" cy="270588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183CFD-3E48-5A0D-EE43-CDF67ACD64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5"/>
          <a:stretch/>
        </p:blipFill>
        <p:spPr>
          <a:xfrm>
            <a:off x="4300462" y="1811364"/>
            <a:ext cx="3037181" cy="27058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4EC8B6D-17F3-9B9D-4B79-7333A89CC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05"/>
          <a:stretch/>
        </p:blipFill>
        <p:spPr>
          <a:xfrm>
            <a:off x="8329161" y="1648600"/>
            <a:ext cx="3121682" cy="28420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197D328-F7CC-ADA9-9953-E8BCE39E2D1C}"/>
                  </a:ext>
                </a:extLst>
              </p:cNvPr>
              <p:cNvSpPr txBox="1"/>
              <p:nvPr/>
            </p:nvSpPr>
            <p:spPr>
              <a:xfrm>
                <a:off x="1636060" y="1094602"/>
                <a:ext cx="96417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s-ES" b="0" dirty="0"/>
                  <a:t> = 0.001</a:t>
                </a:r>
              </a:p>
              <a:p>
                <a:r>
                  <a:rPr lang="es-ES" dirty="0"/>
                  <a:t>C = 1000</a:t>
                </a: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197D328-F7CC-ADA9-9953-E8BCE39E2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060" y="1094602"/>
                <a:ext cx="964175" cy="553998"/>
              </a:xfrm>
              <a:prstGeom prst="rect">
                <a:avLst/>
              </a:prstGeom>
              <a:blipFill>
                <a:blip r:embed="rId5"/>
                <a:stretch>
                  <a:fillRect l="-14286" t="-13636" r="-14286" b="-25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A9295CC-7E49-2BFC-3FAE-C1BDCF3CE693}"/>
                  </a:ext>
                </a:extLst>
              </p:cNvPr>
              <p:cNvSpPr txBox="1"/>
              <p:nvPr/>
            </p:nvSpPr>
            <p:spPr>
              <a:xfrm>
                <a:off x="5631117" y="1094602"/>
                <a:ext cx="7076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s-ES" b="0" dirty="0"/>
                  <a:t> = 0.1</a:t>
                </a:r>
              </a:p>
              <a:p>
                <a:r>
                  <a:rPr lang="es-ES" dirty="0"/>
                  <a:t>C = 10</a:t>
                </a:r>
                <a:endParaRPr lang="es-ES" b="0" dirty="0"/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A9295CC-7E49-2BFC-3FAE-C1BDCF3CE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117" y="1094602"/>
                <a:ext cx="707694" cy="553998"/>
              </a:xfrm>
              <a:prstGeom prst="rect">
                <a:avLst/>
              </a:prstGeom>
              <a:blipFill>
                <a:blip r:embed="rId6"/>
                <a:stretch>
                  <a:fillRect l="-19298" t="-13636" r="-17544" b="-25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1C6B3C1-7736-8129-2ACE-4872886357A0}"/>
                  </a:ext>
                </a:extLst>
              </p:cNvPr>
              <p:cNvSpPr txBox="1"/>
              <p:nvPr/>
            </p:nvSpPr>
            <p:spPr>
              <a:xfrm>
                <a:off x="9453938" y="1094602"/>
                <a:ext cx="130114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s-ES" b="0" dirty="0"/>
                  <a:t> = 100</a:t>
                </a:r>
              </a:p>
              <a:p>
                <a:r>
                  <a:rPr lang="es-ES" dirty="0"/>
                  <a:t>C = 0.01</a:t>
                </a:r>
                <a:endParaRPr lang="es-ES" b="0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1C6B3C1-7736-8129-2ACE-487288635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938" y="1094602"/>
                <a:ext cx="1301148" cy="553998"/>
              </a:xfrm>
              <a:prstGeom prst="rect">
                <a:avLst/>
              </a:prstGeom>
              <a:blipFill>
                <a:blip r:embed="rId7"/>
                <a:stretch>
                  <a:fillRect l="-11650" t="-13636" b="-25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adroTexto 10">
            <a:extLst>
              <a:ext uri="{FF2B5EF4-FFF2-40B4-BE49-F238E27FC236}">
                <a16:creationId xmlns:a16="http://schemas.microsoft.com/office/drawing/2014/main" id="{580A3484-9926-E5DF-22CF-712FF16F8B7B}"/>
              </a:ext>
            </a:extLst>
          </p:cNvPr>
          <p:cNvSpPr txBox="1"/>
          <p:nvPr/>
        </p:nvSpPr>
        <p:spPr>
          <a:xfrm>
            <a:off x="390334" y="4680015"/>
            <a:ext cx="39101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 </a:t>
            </a:r>
            <a:r>
              <a:rPr lang="es-PE" sz="1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C=∞</a:t>
            </a:r>
            <a:r>
              <a:rPr lang="es-PE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PE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 se permite ninguna violación del margen y por lo tanto, el resultado es equivalente al </a:t>
            </a:r>
            <a:r>
              <a:rPr lang="es-PE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Maximal Margin Classifier</a:t>
            </a:r>
            <a:endParaRPr lang="es-P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D7FCB84-FDAA-1784-EECD-180819B5E24B}"/>
              </a:ext>
            </a:extLst>
          </p:cNvPr>
          <p:cNvSpPr txBox="1"/>
          <p:nvPr/>
        </p:nvSpPr>
        <p:spPr>
          <a:xfrm>
            <a:off x="7934938" y="4624625"/>
            <a:ext cx="39101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PE"/>
            </a:defPPr>
            <a:lvl1pPr>
              <a:defRPr sz="1400" b="0" i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Cuando más se aproxima C a cero, menos se penalizan los errores y más observaciones pueden estar en el lado incorrecto del margen o incluso del hiperplano.</a:t>
            </a:r>
          </a:p>
        </p:txBody>
      </p:sp>
    </p:spTree>
    <p:extLst>
      <p:ext uri="{BB962C8B-B14F-4D97-AF65-F5344CB8AC3E}">
        <p14:creationId xmlns:p14="http://schemas.microsoft.com/office/powerpoint/2010/main" val="2835767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25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Regularización – Permitir el error</a:t>
            </a:r>
          </a:p>
        </p:txBody>
      </p:sp>
      <p:sp>
        <p:nvSpPr>
          <p:cNvPr id="2" name="Google Shape;214;p12">
            <a:extLst>
              <a:ext uri="{FF2B5EF4-FFF2-40B4-BE49-F238E27FC236}">
                <a16:creationId xmlns:a16="http://schemas.microsoft.com/office/drawing/2014/main" id="{BE47F3CE-72BD-0537-6284-2B03BF8AAEAB}"/>
              </a:ext>
            </a:extLst>
          </p:cNvPr>
          <p:cNvSpPr txBox="1"/>
          <p:nvPr/>
        </p:nvSpPr>
        <p:spPr>
          <a:xfrm>
            <a:off x="463154" y="1380993"/>
            <a:ext cx="4206819" cy="3806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Cuando el valor de CC es </a:t>
            </a:r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</a:rPr>
              <a:t>pequeño</a:t>
            </a: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, el </a:t>
            </a:r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</a:rPr>
              <a:t>margen es más ancho</a:t>
            </a: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, y más observaciones violan el margen. El hiperplano está, por lo tanto, sustentado por más observaciones, lo que </a:t>
            </a:r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</a:rPr>
              <a:t>aumenta el </a:t>
            </a:r>
            <a:r>
              <a:rPr lang="es-PE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</a:rPr>
              <a:t> pero reduce la varianza</a:t>
            </a: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Cuando mayor es el valor de CC, menor el margen, y el clasificador resultante tendrá menor </a:t>
            </a:r>
            <a:r>
              <a:rPr lang="es-PE" sz="1400" i="1" dirty="0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 pero mayor varianza.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800"/>
            </a:pPr>
            <a:endParaRPr lang="es-P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800"/>
            </a:pPr>
            <a:endParaRPr lang="es-MX" sz="1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CC es a fin de cuentas el hiperparámetro encargado de controlar el balance entre </a:t>
            </a:r>
            <a:r>
              <a:rPr lang="es-PE" sz="1400" i="1" dirty="0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 y varianza del modelo. En la práctica, su valor óptimo se identifica mediante </a:t>
            </a:r>
            <a:r>
              <a:rPr lang="es-PE" sz="1400" i="1" dirty="0">
                <a:latin typeface="Arial" panose="020B0604020202020204" pitchFamily="34" charset="0"/>
                <a:cs typeface="Arial" panose="020B0604020202020204" pitchFamily="34" charset="0"/>
              </a:rPr>
              <a:t>cross-validation</a:t>
            </a: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oogle Shape;215;p12">
            <a:extLst>
              <a:ext uri="{FF2B5EF4-FFF2-40B4-BE49-F238E27FC236}">
                <a16:creationId xmlns:a16="http://schemas.microsoft.com/office/drawing/2014/main" id="{A70E6C57-7C64-F733-7342-23A4473606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3495" y="1380993"/>
            <a:ext cx="6955971" cy="250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16;p12">
            <a:extLst>
              <a:ext uri="{FF2B5EF4-FFF2-40B4-BE49-F238E27FC236}">
                <a16:creationId xmlns:a16="http://schemas.microsoft.com/office/drawing/2014/main" id="{16BDC814-FD73-D94D-266A-075F71CB18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2694" y="3988167"/>
            <a:ext cx="2787380" cy="7163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9571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26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¿Es necesario escalar los datos?</a:t>
            </a:r>
          </a:p>
        </p:txBody>
      </p:sp>
      <p:pic>
        <p:nvPicPr>
          <p:cNvPr id="3" name="Google Shape;224;p13">
            <a:extLst>
              <a:ext uri="{FF2B5EF4-FFF2-40B4-BE49-F238E27FC236}">
                <a16:creationId xmlns:a16="http://schemas.microsoft.com/office/drawing/2014/main" id="{945B5013-EB11-AAEB-0946-882A323E32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38182" y="2565912"/>
            <a:ext cx="7667375" cy="24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5;p13">
            <a:extLst>
              <a:ext uri="{FF2B5EF4-FFF2-40B4-BE49-F238E27FC236}">
                <a16:creationId xmlns:a16="http://schemas.microsoft.com/office/drawing/2014/main" id="{AE1ED962-6A01-7673-CAA6-A9BFEE6D0EFD}"/>
              </a:ext>
            </a:extLst>
          </p:cNvPr>
          <p:cNvSpPr txBox="1"/>
          <p:nvPr/>
        </p:nvSpPr>
        <p:spPr>
          <a:xfrm>
            <a:off x="2665865" y="1249213"/>
            <a:ext cx="6042705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Una frontera de decisión basada en márgenes es </a:t>
            </a:r>
            <a:r>
              <a:rPr lang="es-MX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sensible a la escala de los datos.</a:t>
            </a: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La imagen muestra que normalizando los datos se obtiene una mejor frontera de decisión.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864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27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Transformación de Espacios</a:t>
            </a:r>
          </a:p>
        </p:txBody>
      </p:sp>
      <p:pic>
        <p:nvPicPr>
          <p:cNvPr id="2" name="Google Shape;240;p15">
            <a:extLst>
              <a:ext uri="{FF2B5EF4-FFF2-40B4-BE49-F238E27FC236}">
                <a16:creationId xmlns:a16="http://schemas.microsoft.com/office/drawing/2014/main" id="{BAE5BD21-17A1-60FE-8FEE-AF65842252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8970" y="1800404"/>
            <a:ext cx="8011890" cy="325719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41;p15">
            <a:extLst>
              <a:ext uri="{FF2B5EF4-FFF2-40B4-BE49-F238E27FC236}">
                <a16:creationId xmlns:a16="http://schemas.microsoft.com/office/drawing/2014/main" id="{72FC4E77-1C49-7C8D-E3DF-C2E3EFE5F3D7}"/>
              </a:ext>
            </a:extLst>
          </p:cNvPr>
          <p:cNvSpPr txBox="1"/>
          <p:nvPr/>
        </p:nvSpPr>
        <p:spPr>
          <a:xfrm>
            <a:off x="8478540" y="2289407"/>
            <a:ext cx="3060318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Para modelar fronteras de decisión no lineal se sigue una idea simple.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Transformar la data no lineal a un espacio de características en el que se pueda aplicar una clasificación lineal.</a:t>
            </a:r>
            <a:endParaRPr sz="16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1715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28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Transformación de Espacios</a:t>
            </a:r>
          </a:p>
        </p:txBody>
      </p:sp>
      <p:pic>
        <p:nvPicPr>
          <p:cNvPr id="3" name="Google Shape;249;p16">
            <a:extLst>
              <a:ext uri="{FF2B5EF4-FFF2-40B4-BE49-F238E27FC236}">
                <a16:creationId xmlns:a16="http://schemas.microsoft.com/office/drawing/2014/main" id="{40A4CC66-C7DD-759B-ED4D-C4CC22A478F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9768"/>
          <a:stretch/>
        </p:blipFill>
        <p:spPr>
          <a:xfrm>
            <a:off x="788064" y="1655389"/>
            <a:ext cx="6051830" cy="35472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50;p16">
            <a:extLst>
              <a:ext uri="{FF2B5EF4-FFF2-40B4-BE49-F238E27FC236}">
                <a16:creationId xmlns:a16="http://schemas.microsoft.com/office/drawing/2014/main" id="{961EAE72-5998-C53D-1CA9-7E79B3C4F8AF}"/>
              </a:ext>
            </a:extLst>
          </p:cNvPr>
          <p:cNvSpPr txBox="1"/>
          <p:nvPr/>
        </p:nvSpPr>
        <p:spPr>
          <a:xfrm>
            <a:off x="8621485" y="2619053"/>
            <a:ext cx="278245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Debemos transformar nuestros datos y </a:t>
            </a:r>
            <a:r>
              <a:rPr lang="es-MX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llevarlos a otro espacio</a:t>
            </a: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en donde sean linealmente separables.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305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29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Kernel</a:t>
            </a:r>
            <a:r>
              <a:rPr lang="es-ES" dirty="0"/>
              <a:t> </a:t>
            </a:r>
            <a:r>
              <a:rPr lang="es-ES" dirty="0" err="1"/>
              <a:t>Trick</a:t>
            </a:r>
            <a:endParaRPr lang="es-ES" dirty="0"/>
          </a:p>
        </p:txBody>
      </p:sp>
      <p:sp>
        <p:nvSpPr>
          <p:cNvPr id="2" name="Google Shape;258;p17">
            <a:extLst>
              <a:ext uri="{FF2B5EF4-FFF2-40B4-BE49-F238E27FC236}">
                <a16:creationId xmlns:a16="http://schemas.microsoft.com/office/drawing/2014/main" id="{89C72644-F9FE-793B-1488-4BA4845CBBC4}"/>
              </a:ext>
            </a:extLst>
          </p:cNvPr>
          <p:cNvSpPr txBox="1"/>
          <p:nvPr/>
        </p:nvSpPr>
        <p:spPr>
          <a:xfrm>
            <a:off x="524016" y="1360930"/>
            <a:ext cx="4374555" cy="115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El proceso de trasladar todas las instancias de un espacio a otro puede resulta computacionalmente costoso.</a:t>
            </a:r>
            <a:endParaRPr sz="16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6" name="Google Shape;259;p17">
            <a:extLst>
              <a:ext uri="{FF2B5EF4-FFF2-40B4-BE49-F238E27FC236}">
                <a16:creationId xmlns:a16="http://schemas.microsoft.com/office/drawing/2014/main" id="{C560587B-97D7-F9C2-17ED-1044889A83FE}"/>
              </a:ext>
            </a:extLst>
          </p:cNvPr>
          <p:cNvSpPr txBox="1"/>
          <p:nvPr/>
        </p:nvSpPr>
        <p:spPr>
          <a:xfrm>
            <a:off x="442372" y="2687840"/>
            <a:ext cx="4537841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Por este motivo se utiliza una función llamada kernel. Esta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permite calcular la relación n-dimensional entre dos instancias en el espacio de proyección en base a su valor en el espacio original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7" name="Google Shape;260;p17">
            <a:extLst>
              <a:ext uri="{FF2B5EF4-FFF2-40B4-BE49-F238E27FC236}">
                <a16:creationId xmlns:a16="http://schemas.microsoft.com/office/drawing/2014/main" id="{5C7E68B9-B47A-FE49-CF6A-53B82DAFD5A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71870" y="1743581"/>
            <a:ext cx="5698435" cy="2869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0992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Agenda</a:t>
            </a:r>
            <a:endParaRPr lang="es-PE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0879" y="1494556"/>
            <a:ext cx="10515600" cy="3868888"/>
          </a:xfrm>
        </p:spPr>
        <p:txBody>
          <a:bodyPr>
            <a:normAutofit/>
          </a:bodyPr>
          <a:lstStyle/>
          <a:p>
            <a:r>
              <a:rPr lang="es-ES" sz="1600" dirty="0"/>
              <a:t>KNN</a:t>
            </a:r>
          </a:p>
          <a:p>
            <a:r>
              <a:rPr lang="es-ES" sz="1600" dirty="0"/>
              <a:t>Algoritmos para encontrar al vecino más cercano:</a:t>
            </a:r>
          </a:p>
          <a:p>
            <a:pPr lvl="1"/>
            <a:r>
              <a:rPr lang="es-ES" sz="1600" dirty="0"/>
              <a:t>Brute </a:t>
            </a:r>
            <a:r>
              <a:rPr lang="es-ES" sz="1600" dirty="0" err="1"/>
              <a:t>Force</a:t>
            </a:r>
            <a:endParaRPr lang="es-ES" sz="1600" dirty="0"/>
          </a:p>
          <a:p>
            <a:pPr lvl="1"/>
            <a:r>
              <a:rPr lang="es-ES" sz="1600" dirty="0"/>
              <a:t>KD </a:t>
            </a:r>
            <a:r>
              <a:rPr lang="es-ES" sz="1600" dirty="0" err="1"/>
              <a:t>Tree</a:t>
            </a:r>
            <a:endParaRPr lang="es-ES" sz="1600" dirty="0"/>
          </a:p>
          <a:p>
            <a:pPr lvl="1"/>
            <a:r>
              <a:rPr lang="es-ES" sz="1600" dirty="0"/>
              <a:t>Ball </a:t>
            </a:r>
            <a:r>
              <a:rPr lang="es-ES" sz="1600" dirty="0" err="1"/>
              <a:t>Tree</a:t>
            </a:r>
            <a:endParaRPr lang="es-ES" sz="1600" dirty="0"/>
          </a:p>
          <a:p>
            <a:r>
              <a:rPr lang="es-ES" sz="1600" dirty="0"/>
              <a:t>Resumen</a:t>
            </a:r>
          </a:p>
          <a:p>
            <a:r>
              <a:rPr lang="es-ES" sz="1600" dirty="0" err="1"/>
              <a:t>Support</a:t>
            </a:r>
            <a:r>
              <a:rPr lang="es-ES" sz="1600" dirty="0"/>
              <a:t> Vector Machine</a:t>
            </a:r>
          </a:p>
          <a:p>
            <a:r>
              <a:rPr lang="es-ES" sz="1600" dirty="0" err="1"/>
              <a:t>Hard</a:t>
            </a:r>
            <a:r>
              <a:rPr lang="es-ES" sz="1600" dirty="0"/>
              <a:t> </a:t>
            </a:r>
            <a:r>
              <a:rPr lang="es-ES" sz="1600" dirty="0" err="1"/>
              <a:t>Margin</a:t>
            </a:r>
            <a:r>
              <a:rPr lang="es-ES" sz="1600" dirty="0"/>
              <a:t> vs </a:t>
            </a:r>
            <a:r>
              <a:rPr lang="es-ES" sz="1600" dirty="0" err="1"/>
              <a:t>Soft</a:t>
            </a:r>
            <a:r>
              <a:rPr lang="es-ES" sz="1600" dirty="0"/>
              <a:t> </a:t>
            </a:r>
            <a:r>
              <a:rPr lang="es-ES" sz="1600" dirty="0" err="1"/>
              <a:t>Margin</a:t>
            </a:r>
            <a:endParaRPr lang="es-ES" sz="1600" dirty="0"/>
          </a:p>
          <a:p>
            <a:r>
              <a:rPr lang="es-ES" sz="1600" dirty="0"/>
              <a:t>Función de Costo SVM</a:t>
            </a:r>
          </a:p>
          <a:p>
            <a:r>
              <a:rPr lang="es-ES" sz="1600" dirty="0"/>
              <a:t>Uso de </a:t>
            </a:r>
            <a:r>
              <a:rPr lang="es-ES" sz="1600" dirty="0" err="1"/>
              <a:t>Kernels</a:t>
            </a:r>
            <a:r>
              <a:rPr lang="es-ES" sz="1600" dirty="0"/>
              <a:t> para datos no linealmente separades</a:t>
            </a:r>
          </a:p>
          <a:p>
            <a:r>
              <a:rPr lang="es-ES" sz="1600" dirty="0"/>
              <a:t>Resumen SVM</a:t>
            </a:r>
          </a:p>
          <a:p>
            <a:endParaRPr lang="es-ES" sz="1600" dirty="0"/>
          </a:p>
          <a:p>
            <a:endParaRPr lang="es-ES" sz="1600" dirty="0"/>
          </a:p>
          <a:p>
            <a:endParaRPr lang="es-ES" sz="1600" dirty="0"/>
          </a:p>
          <a:p>
            <a:endParaRPr lang="es-ES" sz="1600" dirty="0"/>
          </a:p>
          <a:p>
            <a:endParaRPr lang="es-ES" sz="1600" dirty="0"/>
          </a:p>
          <a:p>
            <a:endParaRPr lang="es-ES" sz="1600" dirty="0"/>
          </a:p>
          <a:p>
            <a:endParaRPr lang="es-ES" sz="1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84981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30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Ejemplo de </a:t>
            </a:r>
            <a:r>
              <a:rPr lang="es-ES" dirty="0" err="1"/>
              <a:t>Kernel</a:t>
            </a:r>
            <a:endParaRPr lang="es-ES" dirty="0"/>
          </a:p>
        </p:txBody>
      </p:sp>
      <p:sp>
        <p:nvSpPr>
          <p:cNvPr id="3" name="Google Shape;268;p18">
            <a:extLst>
              <a:ext uri="{FF2B5EF4-FFF2-40B4-BE49-F238E27FC236}">
                <a16:creationId xmlns:a16="http://schemas.microsoft.com/office/drawing/2014/main" id="{1C6E09B9-42B9-D17A-6F1B-109A6AFBC4F8}"/>
              </a:ext>
            </a:extLst>
          </p:cNvPr>
          <p:cNvSpPr txBox="1"/>
          <p:nvPr/>
        </p:nvSpPr>
        <p:spPr>
          <a:xfrm>
            <a:off x="616192" y="1431080"/>
            <a:ext cx="48962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Mapeo polinomial de segundo grado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69;p18">
            <a:extLst>
              <a:ext uri="{FF2B5EF4-FFF2-40B4-BE49-F238E27FC236}">
                <a16:creationId xmlns:a16="http://schemas.microsoft.com/office/drawing/2014/main" id="{86B3A705-6901-6423-CA05-4EDDB59382C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010" r="5487"/>
          <a:stretch/>
        </p:blipFill>
        <p:spPr>
          <a:xfrm>
            <a:off x="616192" y="3429000"/>
            <a:ext cx="5117951" cy="20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70;p18">
            <a:extLst>
              <a:ext uri="{FF2B5EF4-FFF2-40B4-BE49-F238E27FC236}">
                <a16:creationId xmlns:a16="http://schemas.microsoft.com/office/drawing/2014/main" id="{AAC056DA-0945-A0DA-8C9F-B03680D11C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4868" y="1020201"/>
            <a:ext cx="2438549" cy="139445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71;p18">
            <a:extLst>
              <a:ext uri="{FF2B5EF4-FFF2-40B4-BE49-F238E27FC236}">
                <a16:creationId xmlns:a16="http://schemas.microsoft.com/office/drawing/2014/main" id="{F9CF4844-5C89-0EC8-2D0A-6A0145EC3D3C}"/>
              </a:ext>
            </a:extLst>
          </p:cNvPr>
          <p:cNvSpPr txBox="1"/>
          <p:nvPr/>
        </p:nvSpPr>
        <p:spPr>
          <a:xfrm>
            <a:off x="616192" y="2704800"/>
            <a:ext cx="67065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Producto punto del mapeo polinomial de segundo grado para los vectores a y b: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oogle Shape;272;p18">
            <a:extLst>
              <a:ext uri="{FF2B5EF4-FFF2-40B4-BE49-F238E27FC236}">
                <a16:creationId xmlns:a16="http://schemas.microsoft.com/office/drawing/2014/main" id="{9AEACEED-8B1E-528D-5FE8-78F20F30995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0192" y="4271702"/>
            <a:ext cx="2466975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73;p18">
            <a:extLst>
              <a:ext uri="{FF2B5EF4-FFF2-40B4-BE49-F238E27FC236}">
                <a16:creationId xmlns:a16="http://schemas.microsoft.com/office/drawing/2014/main" id="{109D8C5E-0D93-B12C-4286-EE82D5404DE4}"/>
              </a:ext>
            </a:extLst>
          </p:cNvPr>
          <p:cNvSpPr txBox="1"/>
          <p:nvPr/>
        </p:nvSpPr>
        <p:spPr>
          <a:xfrm>
            <a:off x="7510192" y="3720752"/>
            <a:ext cx="3007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Función kernel: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845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31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Kernel</a:t>
            </a:r>
            <a:r>
              <a:rPr lang="es-ES" dirty="0"/>
              <a:t> Polinomial</a:t>
            </a:r>
          </a:p>
        </p:txBody>
      </p:sp>
      <p:sp>
        <p:nvSpPr>
          <p:cNvPr id="6" name="Google Shape;282;p19">
            <a:extLst>
              <a:ext uri="{FF2B5EF4-FFF2-40B4-BE49-F238E27FC236}">
                <a16:creationId xmlns:a16="http://schemas.microsoft.com/office/drawing/2014/main" id="{C811E4C9-902B-2189-7E89-73E657C45409}"/>
              </a:ext>
            </a:extLst>
          </p:cNvPr>
          <p:cNvSpPr txBox="1"/>
          <p:nvPr/>
        </p:nvSpPr>
        <p:spPr>
          <a:xfrm>
            <a:off x="7732986" y="3962401"/>
            <a:ext cx="29941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Kernel Polinomial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oogle Shape;333;p30">
            <a:extLst>
              <a:ext uri="{FF2B5EF4-FFF2-40B4-BE49-F238E27FC236}">
                <a16:creationId xmlns:a16="http://schemas.microsoft.com/office/drawing/2014/main" id="{A758B3A3-DF88-904C-AA65-C000EBEDAA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35161" y="1323723"/>
            <a:ext cx="5671957" cy="235564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CBA448-438A-2748-75B8-B1BCEF6C5032}"/>
              </a:ext>
            </a:extLst>
          </p:cNvPr>
          <p:cNvSpPr txBox="1"/>
          <p:nvPr/>
        </p:nvSpPr>
        <p:spPr>
          <a:xfrm>
            <a:off x="700562" y="3714810"/>
            <a:ext cx="4843516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buSzPts val="1800"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El coeficiente (r) balancea la influencia de los términos de mayor grado y los de menor grado.</a:t>
            </a:r>
          </a:p>
          <a:p>
            <a:pPr lvl="0">
              <a:lnSpc>
                <a:spcPct val="115000"/>
              </a:lnSpc>
              <a:buSzPts val="1800"/>
            </a:pPr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buSzPts val="1800"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Un coeficiente bajo favorece los términos de mayor grado.</a:t>
            </a:r>
          </a:p>
          <a:p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598FCAC-8100-413E-9131-96D65F8B1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071" y="4384884"/>
            <a:ext cx="2870200" cy="6604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4EE2A042-0EC3-4CF9-D60B-3077D229CD2A}"/>
              </a:ext>
            </a:extLst>
          </p:cNvPr>
          <p:cNvSpPr txBox="1"/>
          <p:nvPr/>
        </p:nvSpPr>
        <p:spPr>
          <a:xfrm>
            <a:off x="684881" y="1652707"/>
            <a:ext cx="44967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Cuando se emplea </a:t>
            </a:r>
            <a:r>
              <a:rPr lang="es-PE" sz="1600" b="0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d=1</a:t>
            </a:r>
            <a:r>
              <a:rPr lang="es-PE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y </a:t>
            </a:r>
            <a:r>
              <a:rPr lang="es-PE" sz="1600" b="0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c=0</a:t>
            </a:r>
            <a:r>
              <a:rPr lang="es-PE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el resultado es el mismo que el de un </a:t>
            </a:r>
            <a:r>
              <a:rPr lang="es-PE" sz="16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r>
              <a:rPr lang="es-PE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lineal. </a:t>
            </a:r>
          </a:p>
          <a:p>
            <a:endParaRPr lang="es-PE" sz="1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 </a:t>
            </a:r>
            <a:r>
              <a:rPr lang="es-PE" sz="1600" b="0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d&gt;</a:t>
            </a:r>
            <a:r>
              <a:rPr lang="es-PE" sz="16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s-PE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se generan límites de decisión no lineales, aumentando la no linealidad a medida que aumenta </a:t>
            </a:r>
            <a:r>
              <a:rPr lang="es-PE" sz="16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s-PE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No suele ser recomendable emplear valores de </a:t>
            </a:r>
            <a:r>
              <a:rPr lang="es-PE" sz="16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dd</a:t>
            </a:r>
            <a:r>
              <a:rPr lang="es-PE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mayores 5 por problemas de </a:t>
            </a:r>
            <a:r>
              <a:rPr lang="es-PE" sz="16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es-PE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784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32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Kernel</a:t>
            </a:r>
            <a:r>
              <a:rPr lang="es-ES" dirty="0"/>
              <a:t> Gaussiano</a:t>
            </a:r>
          </a:p>
        </p:txBody>
      </p:sp>
      <p:pic>
        <p:nvPicPr>
          <p:cNvPr id="12" name="Google Shape;284;p19">
            <a:extLst>
              <a:ext uri="{FF2B5EF4-FFF2-40B4-BE49-F238E27FC236}">
                <a16:creationId xmlns:a16="http://schemas.microsoft.com/office/drawing/2014/main" id="{8D3933AF-CAE8-A0E3-4A39-4A4AA0D706E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7717" y="904082"/>
            <a:ext cx="4818729" cy="322563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86;p19">
            <a:extLst>
              <a:ext uri="{FF2B5EF4-FFF2-40B4-BE49-F238E27FC236}">
                <a16:creationId xmlns:a16="http://schemas.microsoft.com/office/drawing/2014/main" id="{27584F24-4B18-4A17-A00E-4E0AD445C97D}"/>
              </a:ext>
            </a:extLst>
          </p:cNvPr>
          <p:cNvSpPr txBox="1"/>
          <p:nvPr/>
        </p:nvSpPr>
        <p:spPr>
          <a:xfrm>
            <a:off x="7056322" y="4101961"/>
            <a:ext cx="33701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Kernel Gaussiano (RBF)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AC5EA0-3905-5981-33A8-A2501DE51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607" y="4513943"/>
            <a:ext cx="3035300" cy="660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7FFE54E-2C0D-F1D4-7A6A-A661FF3729AD}"/>
              </a:ext>
            </a:extLst>
          </p:cNvPr>
          <p:cNvSpPr txBox="1"/>
          <p:nvPr/>
        </p:nvSpPr>
        <p:spPr>
          <a:xfrm>
            <a:off x="677293" y="1640841"/>
            <a:ext cx="44389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valor de </a:t>
            </a:r>
            <a:r>
              <a:rPr lang="el-GR" sz="16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l-G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PE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controla el comportamiento del </a:t>
            </a:r>
            <a:r>
              <a:rPr lang="es-PE" sz="16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r>
              <a:rPr lang="es-PE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cuando es muy pequeño, el modelo final es equivalente al obtenido con un </a:t>
            </a:r>
            <a:r>
              <a:rPr lang="es-PE" sz="16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r>
              <a:rPr lang="es-PE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lineal, a medida que aumenta su valor, también lo hace la flexibilidad del modelo.</a:t>
            </a:r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014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33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SVM para problemas de clasificación</a:t>
            </a:r>
          </a:p>
        </p:txBody>
      </p:sp>
      <p:sp>
        <p:nvSpPr>
          <p:cNvPr id="2" name="Google Shape;363;p34">
            <a:extLst>
              <a:ext uri="{FF2B5EF4-FFF2-40B4-BE49-F238E27FC236}">
                <a16:creationId xmlns:a16="http://schemas.microsoft.com/office/drawing/2014/main" id="{BD1EFBF6-6AA4-76EB-02BA-D5B9BD5DBA48}"/>
              </a:ext>
            </a:extLst>
          </p:cNvPr>
          <p:cNvSpPr txBox="1">
            <a:spLocks/>
          </p:cNvSpPr>
          <p:nvPr/>
        </p:nvSpPr>
        <p:spPr>
          <a:xfrm>
            <a:off x="436056" y="1489932"/>
            <a:ext cx="4266573" cy="36154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Para resolver el problema de regresión se modifica el objetivo para tratar de incluir el </a:t>
            </a:r>
            <a:r>
              <a:rPr lang="es-PE" sz="1600" b="1" dirty="0">
                <a:latin typeface="Arial" panose="020B0604020202020204" pitchFamily="34" charset="0"/>
                <a:cs typeface="Arial" panose="020B0604020202020204" pitchFamily="34" charset="0"/>
              </a:rPr>
              <a:t>máximo de instancias dentro de la franja </a:t>
            </a: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definida por el margen. 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None/>
            </a:pPr>
            <a:r>
              <a:rPr lang="es-PE" sz="1600" dirty="0"/>
              <a:t>Se utiliza un hiper parámetro épsilon (</a:t>
            </a:r>
            <a:r>
              <a:rPr lang="el-GR" sz="1600" dirty="0"/>
              <a:t>ε) </a:t>
            </a:r>
            <a:r>
              <a:rPr lang="es-PE" sz="1600" dirty="0"/>
              <a:t>que permite regular el ancho del margen. Menores valores de </a:t>
            </a:r>
            <a:r>
              <a:rPr lang="el-GR" sz="1600" dirty="0"/>
              <a:t>ε </a:t>
            </a:r>
            <a:r>
              <a:rPr lang="es-PE" sz="1600" dirty="0"/>
              <a:t>generan un menor margen.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364;p34">
            <a:extLst>
              <a:ext uri="{FF2B5EF4-FFF2-40B4-BE49-F238E27FC236}">
                <a16:creationId xmlns:a16="http://schemas.microsoft.com/office/drawing/2014/main" id="{F8BBA195-929A-4962-5FE7-24C0902D296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81860" y="1315761"/>
            <a:ext cx="6325258" cy="3386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4197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34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SVM - Resumen</a:t>
            </a:r>
          </a:p>
        </p:txBody>
      </p:sp>
      <p:sp>
        <p:nvSpPr>
          <p:cNvPr id="3" name="Google Shape;302;p21">
            <a:extLst>
              <a:ext uri="{FF2B5EF4-FFF2-40B4-BE49-F238E27FC236}">
                <a16:creationId xmlns:a16="http://schemas.microsoft.com/office/drawing/2014/main" id="{41E5DBC8-2409-0BBB-61A5-B73B22A699A4}"/>
              </a:ext>
            </a:extLst>
          </p:cNvPr>
          <p:cNvSpPr/>
          <p:nvPr/>
        </p:nvSpPr>
        <p:spPr>
          <a:xfrm>
            <a:off x="442713" y="1132639"/>
            <a:ext cx="6111494" cy="37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Ventajas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303;p21">
            <a:extLst>
              <a:ext uri="{FF2B5EF4-FFF2-40B4-BE49-F238E27FC236}">
                <a16:creationId xmlns:a16="http://schemas.microsoft.com/office/drawing/2014/main" id="{E85074F5-3E9F-B105-B16A-E0B2D6D5A760}"/>
              </a:ext>
            </a:extLst>
          </p:cNvPr>
          <p:cNvSpPr txBox="1"/>
          <p:nvPr/>
        </p:nvSpPr>
        <p:spPr>
          <a:xfrm>
            <a:off x="734915" y="1716091"/>
            <a:ext cx="560057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Útil para problemas lineales y no lineales.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Efectivos para datos de alta dimensionalidad.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Las predicciones son rápidas, puesto que solo dependen de los vectores de soporte.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Recomendado para dataset pequeños y medianos.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7" name="Google Shape;304;p21">
            <a:extLst>
              <a:ext uri="{FF2B5EF4-FFF2-40B4-BE49-F238E27FC236}">
                <a16:creationId xmlns:a16="http://schemas.microsoft.com/office/drawing/2014/main" id="{005A208B-ED1F-735F-D1B1-BD83FAA5851C}"/>
              </a:ext>
            </a:extLst>
          </p:cNvPr>
          <p:cNvSpPr/>
          <p:nvPr/>
        </p:nvSpPr>
        <p:spPr>
          <a:xfrm>
            <a:off x="442713" y="3615739"/>
            <a:ext cx="6111494" cy="37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Desventajas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305;p21">
            <a:extLst>
              <a:ext uri="{FF2B5EF4-FFF2-40B4-BE49-F238E27FC236}">
                <a16:creationId xmlns:a16="http://schemas.microsoft.com/office/drawing/2014/main" id="{1073EBCD-820D-00F2-C6BF-7DE5467AFE2C}"/>
              </a:ext>
            </a:extLst>
          </p:cNvPr>
          <p:cNvSpPr txBox="1"/>
          <p:nvPr/>
        </p:nvSpPr>
        <p:spPr>
          <a:xfrm>
            <a:off x="836307" y="4136909"/>
            <a:ext cx="486780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No existe una regla para determinar el tipo de kernel. Requiere experimentación.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El entrenamiento puede ser pesado en dataset muy grandes.</a:t>
            </a:r>
            <a:endParaRPr sz="16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9" name="Google Shape;306;p21">
            <a:extLst>
              <a:ext uri="{FF2B5EF4-FFF2-40B4-BE49-F238E27FC236}">
                <a16:creationId xmlns:a16="http://schemas.microsoft.com/office/drawing/2014/main" id="{EFB6BE69-1391-1164-B6FA-61E9ED90B09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589"/>
          <a:stretch/>
        </p:blipFill>
        <p:spPr>
          <a:xfrm>
            <a:off x="6720273" y="1328288"/>
            <a:ext cx="3525078" cy="3422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2895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35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Recordando Regresión Logística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843AAB2-820A-362D-A270-0875DF746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21" y="1242470"/>
            <a:ext cx="5666874" cy="105173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B1C79C4-522E-CBD6-1B9F-7A847AA06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35" y="2768279"/>
            <a:ext cx="3473450" cy="284725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8F6FE33-7395-39DC-81C5-91B47A9FE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550" y="2213742"/>
            <a:ext cx="1752600" cy="635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4B39FA-9297-0F8B-91B2-2E9033FF1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748" y="2133279"/>
            <a:ext cx="1752600" cy="635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7D9C124-2267-78B4-6557-FFE2A7317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692" y="2696254"/>
            <a:ext cx="3473450" cy="29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14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36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Costo de SVM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3E71A9-5D80-6246-86D8-A51F315A7C16}"/>
              </a:ext>
            </a:extLst>
          </p:cNvPr>
          <p:cNvSpPr txBox="1"/>
          <p:nvPr/>
        </p:nvSpPr>
        <p:spPr>
          <a:xfrm>
            <a:off x="348970" y="120795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Regresión Logística:</a:t>
            </a:r>
            <a:endParaRPr lang="es-PE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9196A3-2393-1048-3B40-65F6ED743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47781"/>
            <a:ext cx="7772400" cy="93485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677ED81-A7DF-F3D2-EC33-6A004099ACF5}"/>
              </a:ext>
            </a:extLst>
          </p:cNvPr>
          <p:cNvSpPr txBox="1"/>
          <p:nvPr/>
        </p:nvSpPr>
        <p:spPr>
          <a:xfrm>
            <a:off x="348970" y="325972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Support Vector Machine:</a:t>
            </a:r>
            <a:endParaRPr lang="es-PE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F7C65EF-FA33-BDF2-76E3-A512E0059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19"/>
          <a:stretch/>
        </p:blipFill>
        <p:spPr>
          <a:xfrm>
            <a:off x="1885670" y="3881010"/>
            <a:ext cx="7772400" cy="93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0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4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K-vecinos más cercanos</a:t>
            </a:r>
          </a:p>
        </p:txBody>
      </p:sp>
      <p:pic>
        <p:nvPicPr>
          <p:cNvPr id="24" name="Google Shape;325;p24" descr="GitHub - artifabrian/dynamic-knn-gpu: Dynamic k-Nearest Neighbours using  TensorFlow with GPU support!">
            <a:extLst>
              <a:ext uri="{FF2B5EF4-FFF2-40B4-BE49-F238E27FC236}">
                <a16:creationId xmlns:a16="http://schemas.microsoft.com/office/drawing/2014/main" id="{69BB1823-4010-CD37-904B-D5661CF2AE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44857" y="931837"/>
            <a:ext cx="4649913" cy="405195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9;p24">
            <a:extLst>
              <a:ext uri="{FF2B5EF4-FFF2-40B4-BE49-F238E27FC236}">
                <a16:creationId xmlns:a16="http://schemas.microsoft.com/office/drawing/2014/main" id="{342CD772-2E23-C31B-EA3E-B9ECEF45E5DC}"/>
              </a:ext>
            </a:extLst>
          </p:cNvPr>
          <p:cNvSpPr txBox="1"/>
          <p:nvPr/>
        </p:nvSpPr>
        <p:spPr>
          <a:xfrm>
            <a:off x="583844" y="1428330"/>
            <a:ext cx="5664556" cy="388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Algoritmo de </a:t>
            </a:r>
            <a:r>
              <a:rPr lang="es-MX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clasificación básico y esencial basado en la proximidad de las instancias</a:t>
            </a: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. No requiere asunciones sobre la distribución de los datos.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lvl="0">
              <a:buClr>
                <a:srgbClr val="000000"/>
              </a:buClr>
              <a:buSzPts val="1800"/>
            </a:pPr>
            <a:r>
              <a:rPr lang="es-PE" sz="1600" dirty="0">
                <a:ea typeface="Arial"/>
                <a:cs typeface="Arial"/>
                <a:sym typeface="Arial"/>
              </a:rPr>
              <a:t>La clasificación se realiza contando las clases de las k instancias más cercanas (“vecinos”). </a:t>
            </a:r>
          </a:p>
          <a:p>
            <a:pPr lvl="0">
              <a:buClr>
                <a:srgbClr val="000000"/>
              </a:buClr>
              <a:buSzPts val="1800"/>
            </a:pPr>
            <a:endParaRPr lang="es-PE" sz="1600" dirty="0"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s-PE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Se asume que la nueva instancia es de la clase de la mayoría de los k vecinos más cercanos.</a:t>
            </a:r>
          </a:p>
          <a:p>
            <a:pPr lvl="0">
              <a:buClr>
                <a:srgbClr val="000000"/>
              </a:buClr>
              <a:buSzPts val="1800"/>
            </a:pPr>
            <a:endParaRPr lang="es-PE" sz="1600" dirty="0"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8648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5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Algoritmo KNN</a:t>
            </a:r>
          </a:p>
        </p:txBody>
      </p:sp>
      <p:pic>
        <p:nvPicPr>
          <p:cNvPr id="2" name="Google Shape;337;p25">
            <a:extLst>
              <a:ext uri="{FF2B5EF4-FFF2-40B4-BE49-F238E27FC236}">
                <a16:creationId xmlns:a16="http://schemas.microsoft.com/office/drawing/2014/main" id="{7B94B0B2-DC0F-C2B4-1738-F5A0C7B995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8970" y="1105428"/>
            <a:ext cx="2632769" cy="204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38;p25">
            <a:extLst>
              <a:ext uri="{FF2B5EF4-FFF2-40B4-BE49-F238E27FC236}">
                <a16:creationId xmlns:a16="http://schemas.microsoft.com/office/drawing/2014/main" id="{FC080720-38B4-2C10-F727-4BCB18A81BA7}"/>
              </a:ext>
            </a:extLst>
          </p:cNvPr>
          <p:cNvSpPr txBox="1"/>
          <p:nvPr/>
        </p:nvSpPr>
        <p:spPr>
          <a:xfrm>
            <a:off x="6351510" y="1141457"/>
            <a:ext cx="550678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Necesitamos predecir una </a:t>
            </a:r>
            <a:r>
              <a:rPr lang="es-MX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nueva instancia </a:t>
            </a: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(punto negro)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339;p25">
            <a:extLst>
              <a:ext uri="{FF2B5EF4-FFF2-40B4-BE49-F238E27FC236}">
                <a16:creationId xmlns:a16="http://schemas.microsoft.com/office/drawing/2014/main" id="{171E80B3-BC68-65AB-C7BE-6FF565FBCF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8370" y="1078745"/>
            <a:ext cx="2614981" cy="2072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40;p25">
            <a:extLst>
              <a:ext uri="{FF2B5EF4-FFF2-40B4-BE49-F238E27FC236}">
                <a16:creationId xmlns:a16="http://schemas.microsoft.com/office/drawing/2014/main" id="{3E23E32D-F0BB-1ED6-3075-6F29A0FF12A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970" y="3331943"/>
            <a:ext cx="2570509" cy="20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42;p25">
            <a:extLst>
              <a:ext uri="{FF2B5EF4-FFF2-40B4-BE49-F238E27FC236}">
                <a16:creationId xmlns:a16="http://schemas.microsoft.com/office/drawing/2014/main" id="{5AEB5520-EE7F-1885-1E1D-1DD1830BF5C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12842" y="3351560"/>
            <a:ext cx="2570509" cy="19923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43;p25">
            <a:extLst>
              <a:ext uri="{FF2B5EF4-FFF2-40B4-BE49-F238E27FC236}">
                <a16:creationId xmlns:a16="http://schemas.microsoft.com/office/drawing/2014/main" id="{180C3439-8E86-53F0-BB1E-B7F976E10B3B}"/>
              </a:ext>
            </a:extLst>
          </p:cNvPr>
          <p:cNvSpPr/>
          <p:nvPr/>
        </p:nvSpPr>
        <p:spPr>
          <a:xfrm>
            <a:off x="6351510" y="2013012"/>
            <a:ext cx="507270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2.  Seteamos valor de k. </a:t>
            </a:r>
            <a:r>
              <a:rPr lang="es-MX" sz="1600" b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Ejemplo K=3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344;p25">
            <a:extLst>
              <a:ext uri="{FF2B5EF4-FFF2-40B4-BE49-F238E27FC236}">
                <a16:creationId xmlns:a16="http://schemas.microsoft.com/office/drawing/2014/main" id="{87588744-008B-EBBD-4D80-DDA7C1E9BE69}"/>
              </a:ext>
            </a:extLst>
          </p:cNvPr>
          <p:cNvSpPr/>
          <p:nvPr/>
        </p:nvSpPr>
        <p:spPr>
          <a:xfrm>
            <a:off x="6351510" y="2732412"/>
            <a:ext cx="544309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3. </a:t>
            </a:r>
            <a:r>
              <a:rPr lang="es-MX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Calculamos la distancia </a:t>
            </a: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 todos los puntos y nos quedamos con los K más cercanos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345;p25">
            <a:extLst>
              <a:ext uri="{FF2B5EF4-FFF2-40B4-BE49-F238E27FC236}">
                <a16:creationId xmlns:a16="http://schemas.microsoft.com/office/drawing/2014/main" id="{83D5981B-AFBA-12D3-E769-148F7AC39E59}"/>
              </a:ext>
            </a:extLst>
          </p:cNvPr>
          <p:cNvSpPr/>
          <p:nvPr/>
        </p:nvSpPr>
        <p:spPr>
          <a:xfrm>
            <a:off x="6351010" y="3658790"/>
            <a:ext cx="541452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4. La predicción estará dada por el </a:t>
            </a:r>
            <a:r>
              <a:rPr lang="es-MX" sz="1600" b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voto mayoritario </a:t>
            </a:r>
            <a:r>
              <a:rPr lang="es-MX" sz="160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(clase más común).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346;p25">
            <a:extLst>
              <a:ext uri="{FF2B5EF4-FFF2-40B4-BE49-F238E27FC236}">
                <a16:creationId xmlns:a16="http://schemas.microsoft.com/office/drawing/2014/main" id="{151EBAF9-A329-815B-8BDA-C1E119163EF2}"/>
              </a:ext>
            </a:extLst>
          </p:cNvPr>
          <p:cNvSpPr/>
          <p:nvPr/>
        </p:nvSpPr>
        <p:spPr>
          <a:xfrm>
            <a:off x="6351010" y="4570786"/>
            <a:ext cx="53217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5. Y si cambiamos el valor de K, </a:t>
            </a:r>
            <a:r>
              <a:rPr lang="es-MX" sz="1600" b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ahora a K=5</a:t>
            </a:r>
            <a:r>
              <a:rPr lang="es-MX" sz="160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¿el valor de la predicción cambiará?</a:t>
            </a:r>
            <a:endParaRPr sz="16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61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6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¿Cómo elegimos el valor de K?</a:t>
            </a:r>
          </a:p>
        </p:txBody>
      </p:sp>
      <p:pic>
        <p:nvPicPr>
          <p:cNvPr id="13" name="Google Shape;354;p26">
            <a:extLst>
              <a:ext uri="{FF2B5EF4-FFF2-40B4-BE49-F238E27FC236}">
                <a16:creationId xmlns:a16="http://schemas.microsoft.com/office/drawing/2014/main" id="{2323F6F4-D9C6-5A8A-0ABA-864F40161C2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1376" y="1115080"/>
            <a:ext cx="7054833" cy="25884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55;p26">
            <a:extLst>
              <a:ext uri="{FF2B5EF4-FFF2-40B4-BE49-F238E27FC236}">
                <a16:creationId xmlns:a16="http://schemas.microsoft.com/office/drawing/2014/main" id="{71874EC4-A757-C2C9-29A2-D30689AF54CD}"/>
              </a:ext>
            </a:extLst>
          </p:cNvPr>
          <p:cNvSpPr/>
          <p:nvPr/>
        </p:nvSpPr>
        <p:spPr>
          <a:xfrm>
            <a:off x="2055182" y="3886787"/>
            <a:ext cx="879848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pequeño -&gt; Borde de decisión más variable       -&gt; Modelo más complejo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grande    -&gt; Borde de decisión más suavizado    -&gt; Modelo menos complejo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356;p26">
            <a:extLst>
              <a:ext uri="{FF2B5EF4-FFF2-40B4-BE49-F238E27FC236}">
                <a16:creationId xmlns:a16="http://schemas.microsoft.com/office/drawing/2014/main" id="{DBBF08A0-A3AC-B8AD-9AFC-9CBDA5D61C93}"/>
              </a:ext>
            </a:extLst>
          </p:cNvPr>
          <p:cNvSpPr txBox="1"/>
          <p:nvPr/>
        </p:nvSpPr>
        <p:spPr>
          <a:xfrm>
            <a:off x="4382133" y="4777916"/>
            <a:ext cx="342773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Trade-off entre Bias y Varianza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9557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7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Evitar el </a:t>
            </a:r>
            <a:r>
              <a:rPr lang="es-ES" dirty="0" err="1"/>
              <a:t>overfitting</a:t>
            </a:r>
            <a:r>
              <a:rPr lang="es-ES" dirty="0"/>
              <a:t> </a:t>
            </a:r>
          </a:p>
        </p:txBody>
      </p:sp>
      <p:sp>
        <p:nvSpPr>
          <p:cNvPr id="2" name="Google Shape;364;p27">
            <a:extLst>
              <a:ext uri="{FF2B5EF4-FFF2-40B4-BE49-F238E27FC236}">
                <a16:creationId xmlns:a16="http://schemas.microsoft.com/office/drawing/2014/main" id="{95635303-89D8-2E90-51D8-EC44B94CEE20}"/>
              </a:ext>
            </a:extLst>
          </p:cNvPr>
          <p:cNvSpPr/>
          <p:nvPr/>
        </p:nvSpPr>
        <p:spPr>
          <a:xfrm>
            <a:off x="6464349" y="1944662"/>
            <a:ext cx="431772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Debemos elegir </a:t>
            </a:r>
            <a:r>
              <a:rPr lang="es-MX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el valor óptimo de K </a:t>
            </a: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que evite el under y overfitting que mejor se adecúe a nuestros datos.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Grid search para encontrar el balance entre el error en train y test.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3" name="Google Shape;365;p27">
            <a:extLst>
              <a:ext uri="{FF2B5EF4-FFF2-40B4-BE49-F238E27FC236}">
                <a16:creationId xmlns:a16="http://schemas.microsoft.com/office/drawing/2014/main" id="{1EBAD884-7A0F-7329-F0FB-4434BB5376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1841" y="1402354"/>
            <a:ext cx="5074159" cy="37455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059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8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Métricas de distancia</a:t>
            </a:r>
          </a:p>
        </p:txBody>
      </p:sp>
      <p:pic>
        <p:nvPicPr>
          <p:cNvPr id="5" name="Google Shape;373;p28">
            <a:extLst>
              <a:ext uri="{FF2B5EF4-FFF2-40B4-BE49-F238E27FC236}">
                <a16:creationId xmlns:a16="http://schemas.microsoft.com/office/drawing/2014/main" id="{0EE7EF85-8848-4000-DDC9-173A9A664F8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1858" y="2925573"/>
            <a:ext cx="3930830" cy="272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74;p28">
            <a:extLst>
              <a:ext uri="{FF2B5EF4-FFF2-40B4-BE49-F238E27FC236}">
                <a16:creationId xmlns:a16="http://schemas.microsoft.com/office/drawing/2014/main" id="{57A16C7B-FF90-2D5F-6FBB-5BDB9D029B0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63" y="1422901"/>
            <a:ext cx="1438540" cy="1444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75;p28">
            <a:extLst>
              <a:ext uri="{FF2B5EF4-FFF2-40B4-BE49-F238E27FC236}">
                <a16:creationId xmlns:a16="http://schemas.microsoft.com/office/drawing/2014/main" id="{52704667-0654-83E9-A0B6-D1FBA1B1560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746" y="5345609"/>
            <a:ext cx="3934708" cy="178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76;p28">
            <a:extLst>
              <a:ext uri="{FF2B5EF4-FFF2-40B4-BE49-F238E27FC236}">
                <a16:creationId xmlns:a16="http://schemas.microsoft.com/office/drawing/2014/main" id="{55DA0807-93EE-39EE-F62E-0B2E7021E2A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4746" y="3759862"/>
            <a:ext cx="1687151" cy="145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77;p28">
            <a:extLst>
              <a:ext uri="{FF2B5EF4-FFF2-40B4-BE49-F238E27FC236}">
                <a16:creationId xmlns:a16="http://schemas.microsoft.com/office/drawing/2014/main" id="{C5716BDB-0E4F-3A56-9B5C-A18E24F058C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19143" y="3623703"/>
            <a:ext cx="3934708" cy="272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78;p28">
            <a:extLst>
              <a:ext uri="{FF2B5EF4-FFF2-40B4-BE49-F238E27FC236}">
                <a16:creationId xmlns:a16="http://schemas.microsoft.com/office/drawing/2014/main" id="{F0D39DD6-6AE0-3410-ED9E-5BF9B6AA0B8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26884" y="1544683"/>
            <a:ext cx="6950121" cy="129111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79;p28">
            <a:extLst>
              <a:ext uri="{FF2B5EF4-FFF2-40B4-BE49-F238E27FC236}">
                <a16:creationId xmlns:a16="http://schemas.microsoft.com/office/drawing/2014/main" id="{A4CB9AA5-4570-6738-6DD8-88B3777FE9D1}"/>
              </a:ext>
            </a:extLst>
          </p:cNvPr>
          <p:cNvSpPr/>
          <p:nvPr/>
        </p:nvSpPr>
        <p:spPr>
          <a:xfrm>
            <a:off x="401858" y="1069003"/>
            <a:ext cx="230005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Distancia Euclidiana</a:t>
            </a:r>
            <a:endParaRPr sz="16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2" name="Google Shape;380;p28">
            <a:extLst>
              <a:ext uri="{FF2B5EF4-FFF2-40B4-BE49-F238E27FC236}">
                <a16:creationId xmlns:a16="http://schemas.microsoft.com/office/drawing/2014/main" id="{3DFE6C38-1A28-E401-6E59-0BABFD6FB270}"/>
              </a:ext>
            </a:extLst>
          </p:cNvPr>
          <p:cNvSpPr/>
          <p:nvPr/>
        </p:nvSpPr>
        <p:spPr>
          <a:xfrm>
            <a:off x="401858" y="3401253"/>
            <a:ext cx="23995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Distancia Manhattan</a:t>
            </a:r>
            <a:endParaRPr sz="16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3" name="Google Shape;381;p28">
            <a:extLst>
              <a:ext uri="{FF2B5EF4-FFF2-40B4-BE49-F238E27FC236}">
                <a16:creationId xmlns:a16="http://schemas.microsoft.com/office/drawing/2014/main" id="{6BE51F0E-055E-8115-D7C2-72CDE08432B1}"/>
              </a:ext>
            </a:extLst>
          </p:cNvPr>
          <p:cNvSpPr/>
          <p:nvPr/>
        </p:nvSpPr>
        <p:spPr>
          <a:xfrm>
            <a:off x="5219143" y="1069003"/>
            <a:ext cx="236923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Distancia Minkowski</a:t>
            </a:r>
            <a:endParaRPr sz="16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61BFC-A984-7745-3E50-47F7BBB72F22}"/>
              </a:ext>
            </a:extLst>
          </p:cNvPr>
          <p:cNvSpPr txBox="1"/>
          <p:nvPr/>
        </p:nvSpPr>
        <p:spPr>
          <a:xfrm>
            <a:off x="5094912" y="2868202"/>
            <a:ext cx="6099858" cy="634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Sean X(i) y X(j) dos instancias con M dimensiones, para un parámetro p, se define la distancia Minkowski como: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7C0EC66-A6DE-AAB8-EC25-F60781EFC70E}"/>
              </a:ext>
            </a:extLst>
          </p:cNvPr>
          <p:cNvSpPr txBox="1"/>
          <p:nvPr/>
        </p:nvSpPr>
        <p:spPr>
          <a:xfrm>
            <a:off x="303903" y="5845583"/>
            <a:ext cx="88499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 u="sng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https://www.analyticsvidhya.com/blog/2020/02/4-types-of-distance-metrics-in-machine-learning/</a:t>
            </a:r>
            <a:endParaRPr lang="es-MX" sz="1050" dirty="0">
              <a:solidFill>
                <a:schemeClr val="bg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2853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9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Algoritmos para clasificar las instancias</a:t>
            </a:r>
          </a:p>
        </p:txBody>
      </p:sp>
      <p:pic>
        <p:nvPicPr>
          <p:cNvPr id="54274" name="Picture 2" descr="Building a Balanced k-d Tree in O(kn log n) Time (JCGT)">
            <a:extLst>
              <a:ext uri="{FF2B5EF4-FFF2-40B4-BE49-F238E27FC236}">
                <a16:creationId xmlns:a16="http://schemas.microsoft.com/office/drawing/2014/main" id="{5E06AD44-F8BA-A8A7-EE26-822EFCB44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284" y="1710264"/>
            <a:ext cx="3610442" cy="222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6" name="Picture 4" descr="K Nearest Neighbours | K2 Analytics">
            <a:extLst>
              <a:ext uri="{FF2B5EF4-FFF2-40B4-BE49-F238E27FC236}">
                <a16:creationId xmlns:a16="http://schemas.microsoft.com/office/drawing/2014/main" id="{5E88CC83-FD50-A970-497F-D53818B5F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909" y="1641034"/>
            <a:ext cx="2360270" cy="236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Metro — joey enríquez">
            <a:extLst>
              <a:ext uri="{FF2B5EF4-FFF2-40B4-BE49-F238E27FC236}">
                <a16:creationId xmlns:a16="http://schemas.microsoft.com/office/drawing/2014/main" id="{CA280529-D5E1-794B-CDE4-BD9478E09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45" y="1641034"/>
            <a:ext cx="2611056" cy="261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A13CB7A-95EE-60D9-846B-448FC71B5CC7}"/>
              </a:ext>
            </a:extLst>
          </p:cNvPr>
          <p:cNvSpPr txBox="1"/>
          <p:nvPr/>
        </p:nvSpPr>
        <p:spPr>
          <a:xfrm>
            <a:off x="847913" y="4252090"/>
            <a:ext cx="2611056" cy="35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Brute Force algorithm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7943A82-5B2A-53F7-0506-CE80F45C8D27}"/>
              </a:ext>
            </a:extLst>
          </p:cNvPr>
          <p:cNvSpPr txBox="1"/>
          <p:nvPr/>
        </p:nvSpPr>
        <p:spPr>
          <a:xfrm>
            <a:off x="5055670" y="4252090"/>
            <a:ext cx="2611056" cy="35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KD-Tree algorithm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639C51B-D357-0267-EE4A-98BB593BA8E6}"/>
              </a:ext>
            </a:extLst>
          </p:cNvPr>
          <p:cNvSpPr txBox="1"/>
          <p:nvPr/>
        </p:nvSpPr>
        <p:spPr>
          <a:xfrm>
            <a:off x="8907901" y="4252090"/>
            <a:ext cx="2611056" cy="35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Ball Tree algorithm</a:t>
            </a:r>
          </a:p>
        </p:txBody>
      </p:sp>
    </p:spTree>
    <p:extLst>
      <p:ext uri="{BB962C8B-B14F-4D97-AF65-F5344CB8AC3E}">
        <p14:creationId xmlns:p14="http://schemas.microsoft.com/office/powerpoint/2010/main" val="35787308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UCP">
      <a:dk1>
        <a:srgbClr val="191919"/>
      </a:dk1>
      <a:lt1>
        <a:sysClr val="window" lastClr="FFFFFF"/>
      </a:lt1>
      <a:dk2>
        <a:srgbClr val="042354"/>
      </a:dk2>
      <a:lt2>
        <a:srgbClr val="E7EDED"/>
      </a:lt2>
      <a:accent1>
        <a:srgbClr val="2841DD"/>
      </a:accent1>
      <a:accent2>
        <a:srgbClr val="FF9929"/>
      </a:accent2>
      <a:accent3>
        <a:srgbClr val="7F32C8"/>
      </a:accent3>
      <a:accent4>
        <a:srgbClr val="F0AE19"/>
      </a:accent4>
      <a:accent5>
        <a:srgbClr val="0A7BC2"/>
      </a:accent5>
      <a:accent6>
        <a:srgbClr val="16C78E"/>
      </a:accent6>
      <a:hlink>
        <a:srgbClr val="004EA8"/>
      </a:hlink>
      <a:folHlink>
        <a:srgbClr val="C3094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AB3714F-966E-4C21-9673-9294BF3B94B9}" vid="{C2EB9B8F-2AB0-4C20-A906-C2F807EEE4C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PUCP">
      <a:dk1>
        <a:srgbClr val="191919"/>
      </a:dk1>
      <a:lt1>
        <a:sysClr val="window" lastClr="FFFFFF"/>
      </a:lt1>
      <a:dk2>
        <a:srgbClr val="042354"/>
      </a:dk2>
      <a:lt2>
        <a:srgbClr val="E7EDED"/>
      </a:lt2>
      <a:accent1>
        <a:srgbClr val="2841DD"/>
      </a:accent1>
      <a:accent2>
        <a:srgbClr val="FF9929"/>
      </a:accent2>
      <a:accent3>
        <a:srgbClr val="7F32C8"/>
      </a:accent3>
      <a:accent4>
        <a:srgbClr val="F0AE19"/>
      </a:accent4>
      <a:accent5>
        <a:srgbClr val="0A7BC2"/>
      </a:accent5>
      <a:accent6>
        <a:srgbClr val="16C78E"/>
      </a:accent6>
      <a:hlink>
        <a:srgbClr val="004EA8"/>
      </a:hlink>
      <a:folHlink>
        <a:srgbClr val="C3094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ppt PUCP</Template>
  <TotalTime>21001</TotalTime>
  <Words>1839</Words>
  <Application>Microsoft Macintosh PowerPoint</Application>
  <PresentationFormat>Panorámica</PresentationFormat>
  <Paragraphs>238</Paragraphs>
  <Slides>36</Slides>
  <Notes>0</Notes>
  <HiddenSlides>2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0" baseType="lpstr">
      <vt:lpstr>Arial</vt:lpstr>
      <vt:lpstr>Calibri</vt:lpstr>
      <vt:lpstr>Cambria Math</vt:lpstr>
      <vt:lpstr>Tema de Office</vt:lpstr>
      <vt:lpstr>Presentación de PowerPoint</vt:lpstr>
      <vt:lpstr>Curso: Big Data Analytics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Michel Siguenza Astoquillca</dc:creator>
  <cp:lastModifiedBy>Cristhian Castro</cp:lastModifiedBy>
  <cp:revision>15</cp:revision>
  <dcterms:created xsi:type="dcterms:W3CDTF">2021-07-20T02:38:13Z</dcterms:created>
  <dcterms:modified xsi:type="dcterms:W3CDTF">2022-08-26T20:47:26Z</dcterms:modified>
</cp:coreProperties>
</file>